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 id="2147483650" r:id="rId2"/>
  </p:sldMasterIdLst>
  <p:notesMasterIdLst>
    <p:notesMasterId r:id="rId32"/>
  </p:notesMasterIdLst>
  <p:sldIdLst>
    <p:sldId id="260" r:id="rId3"/>
    <p:sldId id="261" r:id="rId4"/>
    <p:sldId id="263" r:id="rId5"/>
    <p:sldId id="262" r:id="rId6"/>
    <p:sldId id="264" r:id="rId7"/>
    <p:sldId id="265" r:id="rId8"/>
    <p:sldId id="266" r:id="rId9"/>
    <p:sldId id="267" r:id="rId10"/>
    <p:sldId id="269" r:id="rId11"/>
    <p:sldId id="268"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8" r:id="rId30"/>
    <p:sldId id="287" r:id="rId3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1">
          <p15:clr>
            <a:srgbClr val="A4A3A4"/>
          </p15:clr>
        </p15:guide>
        <p15:guide id="2" orient="horz" pos="2579">
          <p15:clr>
            <a:srgbClr val="A4A3A4"/>
          </p15:clr>
        </p15:guide>
        <p15:guide id="3" orient="horz" pos="1763">
          <p15:clr>
            <a:srgbClr val="A4A3A4"/>
          </p15:clr>
        </p15:guide>
        <p15:guide id="4" orient="horz" pos="1331">
          <p15:clr>
            <a:srgbClr val="A4A3A4"/>
          </p15:clr>
        </p15:guide>
        <p15:guide id="5" pos="2640">
          <p15:clr>
            <a:srgbClr val="A4A3A4"/>
          </p15:clr>
        </p15:guide>
        <p15:guide id="6" pos="4176">
          <p15:clr>
            <a:srgbClr val="A4A3A4"/>
          </p15:clr>
        </p15:guide>
        <p15:guide id="7" pos="2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nnifer Hagan" initials="J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A22"/>
    <a:srgbClr val="DF6421"/>
    <a:srgbClr val="00B9E7"/>
    <a:srgbClr val="0092D2"/>
    <a:srgbClr val="EC5A4F"/>
    <a:srgbClr val="000000"/>
    <a:srgbClr val="FFC600"/>
    <a:srgbClr val="17C7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81" autoAdjust="0"/>
    <p:restoredTop sz="95730" autoAdjust="0"/>
  </p:normalViewPr>
  <p:slideViewPr>
    <p:cSldViewPr>
      <p:cViewPr varScale="1">
        <p:scale>
          <a:sx n="106" d="100"/>
          <a:sy n="106" d="100"/>
        </p:scale>
        <p:origin x="1902" y="102"/>
      </p:cViewPr>
      <p:guideLst>
        <p:guide orient="horz" pos="611"/>
        <p:guide orient="horz" pos="2579"/>
        <p:guide orient="horz" pos="1763"/>
        <p:guide orient="horz" pos="1331"/>
        <p:guide pos="2640"/>
        <p:guide pos="4176"/>
        <p:guide pos="288"/>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E10F6A9D-C88B-4C3F-82F4-0AFD155D4518}" type="datetimeFigureOut">
              <a:rPr lang="en-US" smtClean="0"/>
              <a:t>1/7/2025</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D4EF518A-1A04-4056-9E81-DBBFDD55F6DA}" type="slidenum">
              <a:rPr lang="en-US" smtClean="0"/>
              <a:t>‹#›</a:t>
            </a:fld>
            <a:endParaRPr lang="en-US" dirty="0"/>
          </a:p>
        </p:txBody>
      </p:sp>
    </p:spTree>
    <p:extLst>
      <p:ext uri="{BB962C8B-B14F-4D97-AF65-F5344CB8AC3E}">
        <p14:creationId xmlns:p14="http://schemas.microsoft.com/office/powerpoint/2010/main" val="1047334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89850" y="2934135"/>
            <a:ext cx="4825550" cy="881653"/>
          </a:xfrm>
          <a:prstGeom prst="rect">
            <a:avLst/>
          </a:prstGeom>
          <a:ln>
            <a:noFill/>
          </a:ln>
        </p:spPr>
        <p:txBody>
          <a:bodyPr/>
          <a:lstStyle>
            <a:lvl1pPr algn="l">
              <a:defRPr sz="3200" b="0" i="0">
                <a:ln>
                  <a:noFill/>
                </a:ln>
                <a:solidFill>
                  <a:schemeClr val="accent1"/>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4089850" y="4114800"/>
            <a:ext cx="4648200" cy="381920"/>
          </a:xfrm>
          <a:prstGeom prst="rect">
            <a:avLst/>
          </a:prstGeom>
        </p:spPr>
        <p:txBody>
          <a:bodyPr/>
          <a:lstStyle>
            <a:lvl1pPr marL="0" indent="0" algn="l">
              <a:buNone/>
              <a:defRPr sz="2000" i="1">
                <a:solidFill>
                  <a:schemeClr val="accent2"/>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cxnSp>
        <p:nvCxnSpPr>
          <p:cNvPr id="7" name="Straight Connector 6"/>
          <p:cNvCxnSpPr/>
          <p:nvPr userDrawn="1"/>
        </p:nvCxnSpPr>
        <p:spPr>
          <a:xfrm flipH="1">
            <a:off x="4191000" y="5334000"/>
            <a:ext cx="4495800" cy="0"/>
          </a:xfrm>
          <a:prstGeom prst="line">
            <a:avLst/>
          </a:prstGeom>
          <a:ln w="635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1" name="Slide Number Placeholder 5"/>
          <p:cNvSpPr txBox="1">
            <a:spLocks/>
          </p:cNvSpPr>
          <p:nvPr userDrawn="1"/>
        </p:nvSpPr>
        <p:spPr>
          <a:xfrm>
            <a:off x="4099595" y="5345487"/>
            <a:ext cx="2133600" cy="238125"/>
          </a:xfrm>
          <a:prstGeom prst="rect">
            <a:avLst/>
          </a:prstGeom>
        </p:spPr>
        <p:txBody>
          <a:bodyPr anchor="ctr" anchorCtr="0"/>
          <a:lstStyle>
            <a:defPPr>
              <a:defRPr lang="en-US"/>
            </a:defPPr>
            <a:lvl1pPr marL="0" algn="r" defTabSz="914400" rtl="0" eaLnBrk="1" latinLnBrk="0" hangingPunct="1">
              <a:defRPr sz="1200" b="0" kern="1200">
                <a:solidFill>
                  <a:schemeClr val="bg1"/>
                </a:solidFill>
                <a:latin typeface="Helvetica"/>
                <a:ea typeface="+mn-ea"/>
                <a:cs typeface="Helvetica"/>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defRPr/>
            </a:pPr>
            <a:fld id="{08E35B68-A2EE-4F3A-BF2A-422B0D06265F}" type="datetimeFigureOut">
              <a:rPr lang="en-US" smtClean="0">
                <a:solidFill>
                  <a:schemeClr val="accent2"/>
                </a:solidFill>
              </a:rPr>
              <a:pPr algn="l">
                <a:defRPr/>
              </a:pPr>
              <a:t>1/7/2025</a:t>
            </a:fld>
            <a:endParaRPr lang="en-US" dirty="0">
              <a:solidFill>
                <a:schemeClr val="accent2"/>
              </a:solidFill>
              <a:latin typeface="Arial"/>
              <a:cs typeface="Arial"/>
            </a:endParaRPr>
          </a:p>
        </p:txBody>
      </p:sp>
    </p:spTree>
    <p:extLst>
      <p:ext uri="{BB962C8B-B14F-4D97-AF65-F5344CB8AC3E}">
        <p14:creationId xmlns:p14="http://schemas.microsoft.com/office/powerpoint/2010/main" val="14596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1"/>
            <a:ext cx="8458200" cy="4571999"/>
          </a:xfrm>
          <a:prstGeom prst="rect">
            <a:avLst/>
          </a:prstGeom>
        </p:spPr>
        <p:txBody>
          <a:bodyPr/>
          <a:lstStyle>
            <a:lvl1pPr>
              <a:defRPr>
                <a:solidFill>
                  <a:schemeClr val="accent2"/>
                </a:solidFill>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2"/>
          </p:nvPr>
        </p:nvSpPr>
        <p:spPr>
          <a:xfrm>
            <a:off x="6705600" y="6324600"/>
            <a:ext cx="2133600" cy="238125"/>
          </a:xfrm>
          <a:prstGeom prst="rect">
            <a:avLst/>
          </a:prstGeom>
        </p:spPr>
        <p:txBody>
          <a:bodyPr anchor="ctr" anchorCtr="0"/>
          <a:lstStyle>
            <a:lvl1pPr algn="r">
              <a:defRPr sz="1200" b="1">
                <a:solidFill>
                  <a:schemeClr val="bg1"/>
                </a:solidFill>
                <a:latin typeface="Arial"/>
                <a:cs typeface="Arial"/>
              </a:defRPr>
            </a:lvl1pPr>
          </a:lstStyle>
          <a:p>
            <a:pPr>
              <a:defRPr/>
            </a:pPr>
            <a:fld id="{838EFADD-6813-489E-8FB7-11BBF2FF54E3}" type="slidenum">
              <a:rPr lang="en-US" smtClean="0"/>
              <a:t>‹#›</a:t>
            </a:fld>
            <a:endParaRPr lang="en-US" dirty="0"/>
          </a:p>
        </p:txBody>
      </p:sp>
      <p:sp>
        <p:nvSpPr>
          <p:cNvPr id="5" name="Slide Number Placeholder 5"/>
          <p:cNvSpPr txBox="1">
            <a:spLocks/>
          </p:cNvSpPr>
          <p:nvPr userDrawn="1"/>
        </p:nvSpPr>
        <p:spPr>
          <a:xfrm>
            <a:off x="381000" y="6324600"/>
            <a:ext cx="2133600" cy="238125"/>
          </a:xfrm>
          <a:prstGeom prst="rect">
            <a:avLst/>
          </a:prstGeom>
        </p:spPr>
        <p:txBody>
          <a:bodyPr anchor="ctr" anchorCtr="0"/>
          <a:lstStyle>
            <a:defPPr>
              <a:defRPr lang="en-US"/>
            </a:defPPr>
            <a:lvl1pPr marL="0" algn="r" defTabSz="914400" rtl="0" eaLnBrk="1" latinLnBrk="0" hangingPunct="1">
              <a:defRPr sz="1200" b="0" kern="1200">
                <a:solidFill>
                  <a:schemeClr val="bg1"/>
                </a:solidFill>
                <a:latin typeface="Helvetica"/>
                <a:ea typeface="+mn-ea"/>
                <a:cs typeface="Helvetica"/>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defRPr/>
            </a:pPr>
            <a:fld id="{08E35B68-A2EE-4F3A-BF2A-422B0D06265F}" type="datetimeFigureOut">
              <a:rPr lang="en-US" b="1" smtClean="0">
                <a:latin typeface="+mn-lt"/>
              </a:rPr>
              <a:pPr algn="l">
                <a:defRPr/>
              </a:pPr>
              <a:t>1/7/2025</a:t>
            </a:fld>
            <a:endParaRPr lang="en-US" b="1" dirty="0">
              <a:latin typeface="+mn-lt"/>
              <a:cs typeface="Arial"/>
            </a:endParaRPr>
          </a:p>
        </p:txBody>
      </p:sp>
      <p:sp>
        <p:nvSpPr>
          <p:cNvPr id="11" name="Title 10"/>
          <p:cNvSpPr>
            <a:spLocks noGrp="1"/>
          </p:cNvSpPr>
          <p:nvPr>
            <p:ph type="title"/>
          </p:nvPr>
        </p:nvSpPr>
        <p:spPr>
          <a:xfrm>
            <a:off x="381000" y="404091"/>
            <a:ext cx="5715000" cy="609599"/>
          </a:xfrm>
          <a:prstGeom prst="rect">
            <a:avLst/>
          </a:prstGeom>
        </p:spPr>
        <p:txBody>
          <a:bodyPr vert="horz"/>
          <a:lstStyle>
            <a:lvl1pPr algn="l">
              <a:defRPr sz="4000">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8507206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xtBox 8"/>
          <p:cNvSpPr txBox="1"/>
          <p:nvPr userDrawn="1"/>
        </p:nvSpPr>
        <p:spPr>
          <a:xfrm>
            <a:off x="5034971" y="6919245"/>
            <a:ext cx="184666" cy="369332"/>
          </a:xfrm>
          <a:prstGeom prst="rect">
            <a:avLst/>
          </a:prstGeom>
          <a:noFill/>
        </p:spPr>
        <p:txBody>
          <a:bodyPr wrap="none" rtlCol="0">
            <a:spAutoFit/>
          </a:bodyPr>
          <a:lstStyle/>
          <a:p>
            <a:endParaRPr lang="en-US" dirty="0"/>
          </a:p>
        </p:txBody>
      </p:sp>
      <p:pic>
        <p:nvPicPr>
          <p:cNvPr id="3" name="Picture 2" descr="OrangeGradient_Wave_11inWide.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5774575"/>
            <a:ext cx="9144000" cy="1083425"/>
          </a:xfrm>
          <a:prstGeom prst="rect">
            <a:avLst/>
          </a:prstGeom>
        </p:spPr>
      </p:pic>
      <p:pic>
        <p:nvPicPr>
          <p:cNvPr id="2" name="Picture 1" descr="Magnolia_RGB.jp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886200" y="937491"/>
            <a:ext cx="4114800" cy="1356360"/>
          </a:xfrm>
          <a:prstGeom prst="rect">
            <a:avLst/>
          </a:prstGeom>
        </p:spPr>
      </p:pic>
    </p:spTree>
    <p:extLst>
      <p:ext uri="{BB962C8B-B14F-4D97-AF65-F5344CB8AC3E}">
        <p14:creationId xmlns:p14="http://schemas.microsoft.com/office/powerpoint/2010/main" val="1619144152"/>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descr="OrangeGradient_Wave_11inWide.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5774575"/>
            <a:ext cx="9144000" cy="1083425"/>
          </a:xfrm>
          <a:prstGeom prst="rect">
            <a:avLst/>
          </a:prstGeom>
        </p:spPr>
      </p:pic>
      <p:pic>
        <p:nvPicPr>
          <p:cNvPr id="4" name="Picture 3" descr="Magnolia_RGB.jp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459013" y="312497"/>
            <a:ext cx="2311684" cy="762000"/>
          </a:xfrm>
          <a:prstGeom prst="rect">
            <a:avLst/>
          </a:prstGeom>
        </p:spPr>
      </p:pic>
    </p:spTree>
    <p:extLst>
      <p:ext uri="{BB962C8B-B14F-4D97-AF65-F5344CB8AC3E}">
        <p14:creationId xmlns:p14="http://schemas.microsoft.com/office/powerpoint/2010/main" val="1769733150"/>
      </p:ext>
    </p:extLst>
  </p:cSld>
  <p:clrMap bg1="lt1" tx1="dk1" bg2="lt2" tx2="dk2" accent1="accent1" accent2="accent2" accent3="accent3" accent4="accent4" accent5="accent5" accent6="accent6" hlink="hlink" folHlink="folHlink"/>
  <p:sldLayoutIdLst>
    <p:sldLayoutId id="214748365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DEADB0A5-6C63-478C-A85A-67AACA6A15EA}"/>
              </a:ext>
            </a:extLst>
          </p:cNvPr>
          <p:cNvSpPr>
            <a:spLocks noGrp="1"/>
          </p:cNvSpPr>
          <p:nvPr>
            <p:ph type="ctrTitle"/>
          </p:nvPr>
        </p:nvSpPr>
        <p:spPr>
          <a:xfrm>
            <a:off x="3886200" y="3505200"/>
            <a:ext cx="4343400" cy="685799"/>
          </a:xfrm>
        </p:spPr>
        <p:txBody>
          <a:bodyPr/>
          <a:lstStyle/>
          <a:p>
            <a:r>
              <a:rPr lang="en-US" sz="1800" dirty="0">
                <a:solidFill>
                  <a:schemeClr val="tx1"/>
                </a:solidFill>
                <a:latin typeface="+mn-lt"/>
                <a:ea typeface="+mn-ea"/>
                <a:cs typeface="+mn-cs"/>
              </a:rPr>
              <a:t>Cultural Competency and Health-Care </a:t>
            </a:r>
            <a:br>
              <a:rPr lang="en-US" sz="1800" dirty="0">
                <a:solidFill>
                  <a:schemeClr val="tx1"/>
                </a:solidFill>
                <a:latin typeface="+mn-lt"/>
                <a:ea typeface="+mn-ea"/>
                <a:cs typeface="+mn-cs"/>
              </a:rPr>
            </a:br>
            <a:r>
              <a:rPr lang="en-US" sz="1800" dirty="0">
                <a:solidFill>
                  <a:schemeClr val="tx1"/>
                </a:solidFill>
                <a:latin typeface="+mn-lt"/>
                <a:ea typeface="+mn-ea"/>
                <a:cs typeface="+mn-cs"/>
              </a:rPr>
              <a:t>Literacy Training</a:t>
            </a:r>
            <a:endParaRPr lang="en-IN" sz="1800" dirty="0">
              <a:solidFill>
                <a:schemeClr val="tx1"/>
              </a:solidFill>
              <a:latin typeface="+mn-lt"/>
              <a:ea typeface="+mn-ea"/>
              <a:cs typeface="+mn-cs"/>
            </a:endParaRPr>
          </a:p>
        </p:txBody>
      </p:sp>
    </p:spTree>
    <p:extLst>
      <p:ext uri="{BB962C8B-B14F-4D97-AF65-F5344CB8AC3E}">
        <p14:creationId xmlns:p14="http://schemas.microsoft.com/office/powerpoint/2010/main" val="184353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98D08E9-8EF4-9B82-FF38-FF91347528F1}"/>
              </a:ext>
            </a:extLst>
          </p:cNvPr>
          <p:cNvSpPr>
            <a:spLocks noGrp="1"/>
          </p:cNvSpPr>
          <p:nvPr>
            <p:ph type="title"/>
          </p:nvPr>
        </p:nvSpPr>
        <p:spPr/>
        <p:txBody>
          <a:bodyPr/>
          <a:lstStyle/>
          <a:p>
            <a:r>
              <a:rPr lang="en-US" dirty="0"/>
              <a:t>Health Literacy</a:t>
            </a:r>
          </a:p>
        </p:txBody>
      </p:sp>
      <p:sp>
        <p:nvSpPr>
          <p:cNvPr id="2" name="Content Placeholder 1">
            <a:extLst>
              <a:ext uri="{FF2B5EF4-FFF2-40B4-BE49-F238E27FC236}">
                <a16:creationId xmlns:a16="http://schemas.microsoft.com/office/drawing/2014/main" id="{F5A9ADB5-241A-B8F6-8DE0-106A8C4E36C7}"/>
              </a:ext>
            </a:extLst>
          </p:cNvPr>
          <p:cNvSpPr>
            <a:spLocks noGrp="1"/>
          </p:cNvSpPr>
          <p:nvPr>
            <p:ph idx="1"/>
          </p:nvPr>
        </p:nvSpPr>
        <p:spPr>
          <a:xfrm>
            <a:off x="-228600" y="1600200"/>
            <a:ext cx="8458200" cy="4572000"/>
          </a:xfrm>
        </p:spPr>
        <p:txBody>
          <a:bodyPr/>
          <a:lstStyle/>
          <a:p>
            <a:pPr marL="822960" marR="457200" lvl="0" indent="320040" algn="l" defTabSz="914400" eaLnBrk="1" fontAlgn="auto" latinLnBrk="0" hangingPunct="1">
              <a:lnSpc>
                <a:spcPts val="2400"/>
              </a:lnSpc>
              <a:spcBef>
                <a:spcPts val="0"/>
              </a:spcBef>
              <a:spcAft>
                <a:spcPts val="0"/>
              </a:spcAft>
              <a:buClrTx/>
              <a:buSzTx/>
              <a:buFont typeface="Symbol"/>
              <a:buChar char="·"/>
              <a:tabLst/>
              <a:defRPr/>
            </a:pPr>
            <a:r>
              <a:rPr kumimoji="0" lang="en-US" sz="1900" b="0" i="0" u="none" strike="noStrike" kern="0" cap="none" spc="40" normalizeH="0" baseline="0" noProof="0" dirty="0">
                <a:ln>
                  <a:noFill/>
                </a:ln>
                <a:solidFill>
                  <a:srgbClr val="6D6D6D"/>
                </a:solidFill>
                <a:effectLst/>
                <a:uLnTx/>
                <a:uFillTx/>
                <a:latin typeface="Arial" panose="02020603050405020304" pitchFamily="2"/>
              </a:rPr>
              <a:t>Health literacy is the capacity to obtain, process and understand basic health information and services needed to make appropriate decisions. </a:t>
            </a:r>
          </a:p>
          <a:p>
            <a:pPr marL="822960" marR="548640" lvl="0" indent="320040" algn="l" defTabSz="914400" eaLnBrk="1" fontAlgn="auto" latinLnBrk="0" hangingPunct="1">
              <a:lnSpc>
                <a:spcPts val="2400"/>
              </a:lnSpc>
              <a:spcBef>
                <a:spcPts val="2325"/>
              </a:spcBef>
              <a:spcAft>
                <a:spcPts val="0"/>
              </a:spcAft>
              <a:buClrTx/>
              <a:buSzTx/>
              <a:buFont typeface="Symbol"/>
              <a:buChar char="·"/>
              <a:tabLst/>
              <a:defRPr/>
            </a:pPr>
            <a:r>
              <a:rPr kumimoji="0" lang="en-US" sz="1900" b="0" i="0" u="none" strike="noStrike" kern="0" cap="none" spc="0" normalizeH="0" baseline="0" noProof="0" dirty="0">
                <a:ln>
                  <a:noFill/>
                </a:ln>
                <a:solidFill>
                  <a:srgbClr val="6D6D6D"/>
                </a:solidFill>
                <a:effectLst/>
                <a:uLnTx/>
                <a:uFillTx/>
                <a:latin typeface="Arial" panose="02020603050405020304" pitchFamily="2"/>
              </a:rPr>
              <a:t>Only 12% of adults in the United States have proficient health literacy skills, and 1 in 3 U.S. adults have basic or below basic health literacy skills.</a:t>
            </a:r>
            <a:r>
              <a:rPr kumimoji="0" lang="en-US" sz="1900" b="0" i="0" u="none" strike="noStrike" kern="0" cap="none" spc="0" normalizeH="0" baseline="30000" noProof="0" dirty="0">
                <a:ln>
                  <a:noFill/>
                </a:ln>
                <a:solidFill>
                  <a:srgbClr val="6D6D6D"/>
                </a:solidFill>
                <a:effectLst/>
                <a:uLnTx/>
                <a:uFillTx/>
                <a:latin typeface="Arial" panose="02020603050405020304" pitchFamily="2"/>
              </a:rPr>
              <a:t>1</a:t>
            </a:r>
          </a:p>
          <a:p>
            <a:pPr marL="822960" marR="457200" lvl="0" indent="320040" algn="l" defTabSz="914400" eaLnBrk="1" fontAlgn="auto" latinLnBrk="0" hangingPunct="1">
              <a:lnSpc>
                <a:spcPts val="2400"/>
              </a:lnSpc>
              <a:spcBef>
                <a:spcPts val="2935"/>
              </a:spcBef>
              <a:spcAft>
                <a:spcPts val="7855"/>
              </a:spcAft>
              <a:buClrTx/>
              <a:buSzTx/>
              <a:buFont typeface="Symbol"/>
              <a:buChar char="·"/>
              <a:tabLst/>
              <a:defRPr/>
            </a:pPr>
            <a:r>
              <a:rPr kumimoji="0" lang="en-US" sz="1900" b="0" i="0" u="none" strike="noStrike" kern="0" cap="none" spc="0" normalizeH="0" baseline="0" noProof="0" dirty="0">
                <a:ln>
                  <a:noFill/>
                </a:ln>
                <a:solidFill>
                  <a:srgbClr val="6D6D6D"/>
                </a:solidFill>
                <a:effectLst/>
                <a:uLnTx/>
                <a:uFillTx/>
                <a:latin typeface="Arial" panose="02020603050405020304" pitchFamily="2"/>
              </a:rPr>
              <a:t>To successfully manage their health, people must be able “to obtain, process and understand basic health information and services needed to make appropriate health decisions.”</a:t>
            </a:r>
            <a:r>
              <a:rPr kumimoji="0" lang="en-US" sz="1200" b="0" i="0" u="none" strike="noStrike" kern="0" cap="none" spc="0" normalizeH="0" baseline="0" noProof="0" dirty="0">
                <a:ln>
                  <a:noFill/>
                </a:ln>
                <a:solidFill>
                  <a:srgbClr val="6D6D6D"/>
                </a:solidFill>
                <a:effectLst/>
                <a:uLnTx/>
                <a:uFillTx/>
                <a:latin typeface="Arial" panose="02020603050405020304" pitchFamily="2"/>
              </a:rPr>
              <a:t>2 </a:t>
            </a:r>
          </a:p>
          <a:p>
            <a:endParaRPr lang="en-US" dirty="0"/>
          </a:p>
        </p:txBody>
      </p:sp>
    </p:spTree>
    <p:extLst>
      <p:ext uri="{BB962C8B-B14F-4D97-AF65-F5344CB8AC3E}">
        <p14:creationId xmlns:p14="http://schemas.microsoft.com/office/powerpoint/2010/main" val="3630524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F6048E4-B0DE-8537-B055-1E8B29D04BC6}"/>
              </a:ext>
            </a:extLst>
          </p:cNvPr>
          <p:cNvSpPr>
            <a:spLocks noGrp="1"/>
          </p:cNvSpPr>
          <p:nvPr>
            <p:ph type="title"/>
          </p:nvPr>
        </p:nvSpPr>
        <p:spPr/>
        <p:txBody>
          <a:bodyPr/>
          <a:lstStyle/>
          <a:p>
            <a:r>
              <a:rPr lang="en-US" dirty="0"/>
              <a:t>Health Literacy </a:t>
            </a:r>
            <a:r>
              <a:rPr lang="en-US" sz="2000" dirty="0"/>
              <a:t>Cont.</a:t>
            </a:r>
          </a:p>
        </p:txBody>
      </p:sp>
      <p:sp>
        <p:nvSpPr>
          <p:cNvPr id="2" name="Content Placeholder 1">
            <a:extLst>
              <a:ext uri="{FF2B5EF4-FFF2-40B4-BE49-F238E27FC236}">
                <a16:creationId xmlns:a16="http://schemas.microsoft.com/office/drawing/2014/main" id="{B2576B9F-BA7A-80AF-551A-8B2807FA6D5B}"/>
              </a:ext>
            </a:extLst>
          </p:cNvPr>
          <p:cNvSpPr>
            <a:spLocks noGrp="1"/>
          </p:cNvSpPr>
          <p:nvPr>
            <p:ph idx="1"/>
          </p:nvPr>
        </p:nvSpPr>
        <p:spPr/>
        <p:txBody>
          <a:bodyPr/>
          <a:lstStyle/>
          <a:p>
            <a:pPr marL="502920" marR="0" lvl="0" indent="320040" algn="l" defTabSz="914400" eaLnBrk="1" fontAlgn="auto" latinLnBrk="0" hangingPunct="1">
              <a:lnSpc>
                <a:spcPts val="2800"/>
              </a:lnSpc>
              <a:spcBef>
                <a:spcPts val="0"/>
              </a:spcBef>
              <a:spcAft>
                <a:spcPts val="0"/>
              </a:spcAft>
              <a:buClrTx/>
              <a:buSzTx/>
              <a:buFont typeface="Symbol"/>
              <a:buChar char="·"/>
              <a:tabLst/>
              <a:defRPr/>
            </a:pPr>
            <a:r>
              <a:rPr kumimoji="0" lang="en-US" sz="2300" b="0" i="0" u="none" strike="noStrike" kern="0" cap="none" spc="-5" normalizeH="0" baseline="0" noProof="0" dirty="0">
                <a:ln>
                  <a:noFill/>
                </a:ln>
                <a:solidFill>
                  <a:srgbClr val="6D6D6F"/>
                </a:solidFill>
                <a:effectLst/>
                <a:uLnTx/>
                <a:uFillTx/>
                <a:latin typeface="Arial" panose="02020603050405020304" pitchFamily="2"/>
              </a:rPr>
              <a:t>Know the members you serve. </a:t>
            </a:r>
          </a:p>
          <a:p>
            <a:pPr marL="1234440" marR="960120" lvl="0" indent="0" algn="l" defTabSz="914400" eaLnBrk="1" fontAlgn="auto" latinLnBrk="0" hangingPunct="1">
              <a:lnSpc>
                <a:spcPts val="2400"/>
              </a:lnSpc>
              <a:spcBef>
                <a:spcPts val="0"/>
              </a:spcBef>
              <a:spcAft>
                <a:spcPts val="0"/>
              </a:spcAft>
              <a:buClrTx/>
              <a:buSzTx/>
              <a:buFontTx/>
              <a:buNone/>
              <a:tabLst/>
              <a:defRPr/>
            </a:pPr>
            <a:r>
              <a:rPr kumimoji="0" lang="en-US" sz="1900" b="0" i="0" u="none" strike="noStrike" kern="0" cap="none" spc="0" normalizeH="0" baseline="0" noProof="0" dirty="0">
                <a:ln>
                  <a:noFill/>
                </a:ln>
                <a:solidFill>
                  <a:srgbClr val="000000"/>
                </a:solidFill>
                <a:effectLst/>
                <a:uLnTx/>
                <a:uFillTx/>
                <a:latin typeface="Arial" panose="02020603050405020304" pitchFamily="2"/>
              </a:rPr>
              <a:t>– Up to 80% of members forget what their doctor tells them as soon as they leave the doctor’s office, and nearly 50% of what members do remember is recalled incorrectly.</a:t>
            </a:r>
            <a:r>
              <a:rPr kumimoji="0" lang="en-US" sz="1900" b="0" i="0" u="none" strike="noStrike" kern="0" cap="none" spc="0" normalizeH="0" baseline="30000" noProof="0" dirty="0">
                <a:ln>
                  <a:noFill/>
                </a:ln>
                <a:solidFill>
                  <a:srgbClr val="000000"/>
                </a:solidFill>
                <a:effectLst/>
                <a:uLnTx/>
                <a:uFillTx/>
                <a:latin typeface="Arial" panose="02020603050405020304" pitchFamily="2"/>
              </a:rPr>
              <a:t>3</a:t>
            </a:r>
            <a:r>
              <a:rPr kumimoji="0" lang="en-US" sz="100" b="0" i="0" u="none" strike="noStrike" kern="0" cap="none" spc="0" normalizeH="0" baseline="0" noProof="0" dirty="0">
                <a:ln>
                  <a:noFill/>
                </a:ln>
                <a:solidFill>
                  <a:srgbClr val="000000"/>
                </a:solidFill>
                <a:effectLst/>
                <a:uLnTx/>
                <a:uFillTx/>
                <a:latin typeface="Arial" panose="02020603050405020304" pitchFamily="2"/>
              </a:rPr>
              <a:t> </a:t>
            </a:r>
          </a:p>
          <a:p>
            <a:pPr marL="1234440" marR="868680" lvl="0" indent="0" algn="l" defTabSz="914400" eaLnBrk="1" fontAlgn="auto" latinLnBrk="0" hangingPunct="1">
              <a:lnSpc>
                <a:spcPts val="2400"/>
              </a:lnSpc>
              <a:spcBef>
                <a:spcPts val="15"/>
              </a:spcBef>
              <a:spcAft>
                <a:spcPts val="0"/>
              </a:spcAft>
              <a:buClrTx/>
              <a:buSzTx/>
              <a:buFontTx/>
              <a:buNone/>
              <a:tabLst/>
              <a:defRPr/>
            </a:pPr>
            <a:r>
              <a:rPr kumimoji="0" lang="en-US" sz="1900" b="0" i="0" u="none" strike="noStrike" kern="0" cap="none" spc="0" normalizeH="0" baseline="0" noProof="0" dirty="0">
                <a:ln>
                  <a:noFill/>
                </a:ln>
                <a:solidFill>
                  <a:srgbClr val="000000"/>
                </a:solidFill>
                <a:effectLst/>
                <a:uLnTx/>
                <a:uFillTx/>
                <a:latin typeface="Arial" panose="02020603050405020304" pitchFamily="2"/>
              </a:rPr>
              <a:t>– Members may not ask questions because they are ashamed to admit they don’t understand. Individuals with limited health literacy experience negative outcomes. </a:t>
            </a:r>
          </a:p>
          <a:p>
            <a:pPr marL="914400" marR="0" lvl="0" indent="0" algn="l" defTabSz="914400" eaLnBrk="1" fontAlgn="auto" latinLnBrk="0" hangingPunct="1">
              <a:lnSpc>
                <a:spcPts val="2400"/>
              </a:lnSpc>
              <a:spcBef>
                <a:spcPts val="0"/>
              </a:spcBef>
              <a:spcAft>
                <a:spcPts val="0"/>
              </a:spcAft>
              <a:buClrTx/>
              <a:buSzTx/>
              <a:buFontTx/>
              <a:buNone/>
              <a:tabLst/>
              <a:defRPr/>
            </a:pPr>
            <a:r>
              <a:rPr kumimoji="0" lang="en-US" sz="1900" b="0" i="0" u="none" strike="noStrike" kern="0" cap="none" spc="25" normalizeH="0" baseline="0" noProof="0" dirty="0">
                <a:ln>
                  <a:noFill/>
                </a:ln>
                <a:solidFill>
                  <a:srgbClr val="000000"/>
                </a:solidFill>
                <a:effectLst/>
                <a:uLnTx/>
                <a:uFillTx/>
                <a:latin typeface="Arial" panose="02020603050405020304" pitchFamily="2"/>
              </a:rPr>
              <a:t>– Health literacy encompasses a range of abilities such as: </a:t>
            </a:r>
          </a:p>
          <a:p>
            <a:pPr marL="1417320" marR="0" lvl="0" indent="228600" algn="l" defTabSz="914400" eaLnBrk="1" fontAlgn="auto" latinLnBrk="0" hangingPunct="1">
              <a:lnSpc>
                <a:spcPts val="2200"/>
              </a:lnSpc>
              <a:spcBef>
                <a:spcPts val="815"/>
              </a:spcBef>
              <a:spcAft>
                <a:spcPts val="0"/>
              </a:spcAft>
              <a:buClrTx/>
              <a:buSzTx/>
              <a:buFont typeface="Symbol"/>
              <a:buChar char="·"/>
              <a:tabLst>
                <a:tab pos="5212080" algn="l"/>
              </a:tabLst>
              <a:defRPr/>
            </a:pPr>
            <a:r>
              <a:rPr kumimoji="0" lang="en-US" sz="1700" b="0" i="0" u="none" strike="noStrike" kern="0" cap="none" spc="0" normalizeH="0" baseline="0" noProof="0" dirty="0">
                <a:ln>
                  <a:noFill/>
                </a:ln>
                <a:solidFill>
                  <a:srgbClr val="000000"/>
                </a:solidFill>
                <a:effectLst/>
                <a:uLnTx/>
                <a:uFillTx/>
                <a:latin typeface="Arial" panose="02020603050405020304" pitchFamily="2"/>
              </a:rPr>
              <a:t>Analyzing information. • Making decisions and taking </a:t>
            </a:r>
          </a:p>
          <a:p>
            <a:pPr marL="1417320" marR="0" lvl="0" indent="228600" algn="l" defTabSz="914400" eaLnBrk="1" fontAlgn="auto" latinLnBrk="0" hangingPunct="1">
              <a:lnSpc>
                <a:spcPts val="2200"/>
              </a:lnSpc>
              <a:spcBef>
                <a:spcPts val="0"/>
              </a:spcBef>
              <a:spcAft>
                <a:spcPts val="0"/>
              </a:spcAft>
              <a:buClrTx/>
              <a:buSzTx/>
              <a:buFont typeface="Symbol"/>
              <a:buChar char="·"/>
              <a:tabLst>
                <a:tab pos="5440680" algn="l"/>
              </a:tabLst>
              <a:defRPr/>
            </a:pPr>
            <a:r>
              <a:rPr kumimoji="0" lang="en-US" sz="1700" b="0" i="0" u="none" strike="noStrike" kern="0" cap="none" spc="0" normalizeH="0" baseline="0" noProof="0" dirty="0">
                <a:ln>
                  <a:noFill/>
                </a:ln>
                <a:solidFill>
                  <a:srgbClr val="000000"/>
                </a:solidFill>
                <a:effectLst/>
                <a:uLnTx/>
                <a:uFillTx/>
                <a:latin typeface="Arial" panose="02020603050405020304" pitchFamily="2"/>
              </a:rPr>
              <a:t>Comprehension. action. </a:t>
            </a:r>
          </a:p>
          <a:p>
            <a:pPr marL="1417320" marR="0" lvl="0" indent="228600" algn="l" defTabSz="914400" eaLnBrk="1" fontAlgn="auto" latinLnBrk="0" hangingPunct="1">
              <a:lnSpc>
                <a:spcPts val="2200"/>
              </a:lnSpc>
              <a:spcBef>
                <a:spcPts val="5"/>
              </a:spcBef>
              <a:spcAft>
                <a:spcPts val="0"/>
              </a:spcAft>
              <a:buClrTx/>
              <a:buSzTx/>
              <a:buFont typeface="Symbol"/>
              <a:buChar char="·"/>
              <a:tabLst>
                <a:tab pos="5212080" algn="l"/>
              </a:tabLst>
              <a:defRPr/>
            </a:pPr>
            <a:r>
              <a:rPr kumimoji="0" lang="en-US" sz="1700" b="0" i="0" u="none" strike="noStrike" kern="0" cap="none" spc="0" normalizeH="0" baseline="0" noProof="0" dirty="0">
                <a:ln>
                  <a:noFill/>
                </a:ln>
                <a:solidFill>
                  <a:srgbClr val="000000"/>
                </a:solidFill>
                <a:effectLst/>
                <a:uLnTx/>
                <a:uFillTx/>
                <a:latin typeface="Arial" panose="02020603050405020304" pitchFamily="2"/>
              </a:rPr>
              <a:t>Decoding instructions, • Reading. </a:t>
            </a:r>
          </a:p>
          <a:p>
            <a:pPr marL="1645920" marR="0" lvl="0" indent="0" algn="l" defTabSz="914400" eaLnBrk="1" fontAlgn="auto" latinLnBrk="0" hangingPunct="1">
              <a:lnSpc>
                <a:spcPts val="2200"/>
              </a:lnSpc>
              <a:spcBef>
                <a:spcPts val="10"/>
              </a:spcBef>
              <a:spcAft>
                <a:spcPts val="5675"/>
              </a:spcAft>
              <a:buClrTx/>
              <a:buSzTx/>
              <a:buFontTx/>
              <a:buNone/>
              <a:tabLst>
                <a:tab pos="5212080" algn="l"/>
              </a:tabLst>
              <a:defRPr/>
            </a:pPr>
            <a:r>
              <a:rPr kumimoji="0" lang="en-US" sz="1700" b="0" i="0" u="none" strike="noStrike" kern="0" cap="none" spc="0" normalizeH="0" baseline="0" noProof="0" dirty="0">
                <a:ln>
                  <a:noFill/>
                </a:ln>
                <a:solidFill>
                  <a:srgbClr val="000000"/>
                </a:solidFill>
                <a:effectLst/>
                <a:uLnTx/>
                <a:uFillTx/>
                <a:latin typeface="Arial" panose="02020603050405020304" pitchFamily="2"/>
              </a:rPr>
              <a:t>symbols, charts and diagrams. • Weighing benefits vs. risks. </a:t>
            </a:r>
          </a:p>
          <a:p>
            <a:endParaRPr lang="en-US" dirty="0"/>
          </a:p>
        </p:txBody>
      </p:sp>
    </p:spTree>
    <p:extLst>
      <p:ext uri="{BB962C8B-B14F-4D97-AF65-F5344CB8AC3E}">
        <p14:creationId xmlns:p14="http://schemas.microsoft.com/office/powerpoint/2010/main" val="2886213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8D92ECE-1ADB-B9EE-4751-F1E97FC8B217}"/>
              </a:ext>
            </a:extLst>
          </p:cNvPr>
          <p:cNvSpPr>
            <a:spLocks noGrp="1"/>
          </p:cNvSpPr>
          <p:nvPr>
            <p:ph type="title"/>
          </p:nvPr>
        </p:nvSpPr>
        <p:spPr/>
        <p:txBody>
          <a:bodyPr/>
          <a:lstStyle/>
          <a:p>
            <a:r>
              <a:rPr lang="en-US" dirty="0"/>
              <a:t>Health Literacy </a:t>
            </a:r>
            <a:r>
              <a:rPr lang="en-US" sz="2000" dirty="0"/>
              <a:t>Cont. </a:t>
            </a:r>
          </a:p>
        </p:txBody>
      </p:sp>
      <p:sp>
        <p:nvSpPr>
          <p:cNvPr id="2" name="Content Placeholder 1">
            <a:extLst>
              <a:ext uri="{FF2B5EF4-FFF2-40B4-BE49-F238E27FC236}">
                <a16:creationId xmlns:a16="http://schemas.microsoft.com/office/drawing/2014/main" id="{29F0E1C2-195E-8BC6-4129-9A757D762681}"/>
              </a:ext>
            </a:extLst>
          </p:cNvPr>
          <p:cNvSpPr>
            <a:spLocks noGrp="1"/>
          </p:cNvSpPr>
          <p:nvPr>
            <p:ph idx="1"/>
          </p:nvPr>
        </p:nvSpPr>
        <p:spPr/>
        <p:txBody>
          <a:bodyPr/>
          <a:lstStyle/>
          <a:p>
            <a:pPr marL="502920" marR="0" lvl="0" indent="320040" algn="l" defTabSz="914400" eaLnBrk="1" fontAlgn="auto" latinLnBrk="0" hangingPunct="1">
              <a:lnSpc>
                <a:spcPts val="2100"/>
              </a:lnSpc>
              <a:spcBef>
                <a:spcPts val="0"/>
              </a:spcBef>
              <a:spcAft>
                <a:spcPts val="0"/>
              </a:spcAft>
              <a:buClrTx/>
              <a:buSzTx/>
              <a:buFont typeface="Symbol"/>
              <a:buChar char="·"/>
              <a:tabLst/>
              <a:defRPr/>
            </a:pPr>
            <a:r>
              <a:rPr kumimoji="0" lang="en-US" sz="1800" b="0" i="0" u="none" strike="noStrike" kern="0" cap="none" spc="0" normalizeH="0" baseline="0" noProof="0" dirty="0">
                <a:ln>
                  <a:noFill/>
                </a:ln>
                <a:solidFill>
                  <a:srgbClr val="6D6D6E"/>
                </a:solidFill>
                <a:effectLst/>
                <a:uLnTx/>
                <a:uFillTx/>
                <a:latin typeface="Arial" panose="02020603050405020304" pitchFamily="2"/>
              </a:rPr>
              <a:t>Low health literacy is more prevalent among: </a:t>
            </a:r>
          </a:p>
          <a:p>
            <a:pPr marL="914400" marR="0" lvl="0" indent="0" algn="l" defTabSz="914400" eaLnBrk="1" fontAlgn="auto" latinLnBrk="0" hangingPunct="1">
              <a:lnSpc>
                <a:spcPts val="1800"/>
              </a:lnSpc>
              <a:spcBef>
                <a:spcPts val="470"/>
              </a:spcBef>
              <a:spcAft>
                <a:spcPts val="0"/>
              </a:spcAft>
              <a:buClrTx/>
              <a:buSzTx/>
              <a:buFontTx/>
              <a:buNone/>
              <a:tabLst/>
              <a:defRPr/>
            </a:pPr>
            <a:r>
              <a:rPr kumimoji="0" lang="en-US" sz="1650" b="0" i="0" u="none" strike="noStrike" kern="0" cap="none" spc="0" normalizeH="0" baseline="0" noProof="0" dirty="0">
                <a:ln>
                  <a:noFill/>
                </a:ln>
                <a:solidFill>
                  <a:srgbClr val="000000"/>
                </a:solidFill>
                <a:effectLst/>
                <a:uLnTx/>
                <a:uFillTx/>
                <a:latin typeface="Arial" panose="02020603050405020304" pitchFamily="2"/>
              </a:rPr>
              <a:t>– Older adults. </a:t>
            </a:r>
          </a:p>
          <a:p>
            <a:pPr marL="914400" marR="0" lvl="0" indent="0" algn="l" defTabSz="914400" eaLnBrk="1" fontAlgn="auto" latinLnBrk="0" hangingPunct="1">
              <a:lnSpc>
                <a:spcPts val="1800"/>
              </a:lnSpc>
              <a:spcBef>
                <a:spcPts val="480"/>
              </a:spcBef>
              <a:spcAft>
                <a:spcPts val="0"/>
              </a:spcAft>
              <a:buClrTx/>
              <a:buSzTx/>
              <a:buFontTx/>
              <a:buNone/>
              <a:tabLst/>
              <a:defRPr/>
            </a:pPr>
            <a:r>
              <a:rPr kumimoji="0" lang="en-US" sz="1650" b="0" i="0" u="none" strike="noStrike" kern="0" cap="none" spc="0" normalizeH="0" baseline="0" noProof="0" dirty="0">
                <a:ln>
                  <a:noFill/>
                </a:ln>
                <a:solidFill>
                  <a:srgbClr val="000000"/>
                </a:solidFill>
                <a:effectLst/>
                <a:uLnTx/>
                <a:uFillTx/>
                <a:latin typeface="Arial" panose="02020603050405020304" pitchFamily="2"/>
              </a:rPr>
              <a:t>– Racial and ethnic minorities. </a:t>
            </a:r>
          </a:p>
          <a:p>
            <a:pPr marL="914400" marR="0" lvl="0" indent="0" algn="l" defTabSz="914400" eaLnBrk="1" fontAlgn="auto" latinLnBrk="0" hangingPunct="1">
              <a:lnSpc>
                <a:spcPts val="1800"/>
              </a:lnSpc>
              <a:spcBef>
                <a:spcPts val="475"/>
              </a:spcBef>
              <a:spcAft>
                <a:spcPts val="0"/>
              </a:spcAft>
              <a:buClrTx/>
              <a:buSzTx/>
              <a:buFontTx/>
              <a:buNone/>
              <a:tabLst/>
              <a:defRPr/>
            </a:pPr>
            <a:r>
              <a:rPr kumimoji="0" lang="en-US" sz="1650" b="0" i="0" u="none" strike="noStrike" kern="0" cap="none" spc="0" normalizeH="0" baseline="0" noProof="0" dirty="0">
                <a:ln>
                  <a:noFill/>
                </a:ln>
                <a:solidFill>
                  <a:srgbClr val="000000"/>
                </a:solidFill>
                <a:effectLst/>
                <a:uLnTx/>
                <a:uFillTx/>
                <a:latin typeface="Arial" panose="02020603050405020304" pitchFamily="2"/>
              </a:rPr>
              <a:t>– Non-native English speakers. </a:t>
            </a:r>
          </a:p>
          <a:p>
            <a:pPr marL="914400" marR="0" lvl="0" indent="0" algn="l" defTabSz="914400" eaLnBrk="1" fontAlgn="auto" latinLnBrk="0" hangingPunct="1">
              <a:lnSpc>
                <a:spcPts val="1800"/>
              </a:lnSpc>
              <a:spcBef>
                <a:spcPts val="480"/>
              </a:spcBef>
              <a:spcAft>
                <a:spcPts val="0"/>
              </a:spcAft>
              <a:buClrTx/>
              <a:buSzTx/>
              <a:buFontTx/>
              <a:buNone/>
              <a:tabLst/>
              <a:defRPr/>
            </a:pPr>
            <a:r>
              <a:rPr kumimoji="0" lang="en-US" sz="1650" b="0" i="0" u="none" strike="noStrike" kern="0" cap="none" spc="0" normalizeH="0" baseline="0" noProof="0" dirty="0">
                <a:ln>
                  <a:noFill/>
                </a:ln>
                <a:solidFill>
                  <a:srgbClr val="000000"/>
                </a:solidFill>
                <a:effectLst/>
                <a:uLnTx/>
                <a:uFillTx/>
                <a:latin typeface="Arial" panose="02020603050405020304" pitchFamily="2"/>
              </a:rPr>
              <a:t>– Individuals with a low socioeconomic status. </a:t>
            </a:r>
          </a:p>
          <a:p>
            <a:pPr marL="914400" marR="0" lvl="0" indent="0" algn="l" defTabSz="914400" eaLnBrk="1" fontAlgn="auto" latinLnBrk="0" hangingPunct="1">
              <a:lnSpc>
                <a:spcPts val="1800"/>
              </a:lnSpc>
              <a:spcBef>
                <a:spcPts val="480"/>
              </a:spcBef>
              <a:spcAft>
                <a:spcPts val="0"/>
              </a:spcAft>
              <a:buClrTx/>
              <a:buSzTx/>
              <a:buFontTx/>
              <a:buNone/>
              <a:tabLst/>
              <a:defRPr/>
            </a:pPr>
            <a:r>
              <a:rPr kumimoji="0" lang="en-US" sz="1650" b="0" i="0" u="none" strike="noStrike" kern="0" cap="none" spc="0" normalizeH="0" baseline="0" noProof="0" dirty="0">
                <a:ln>
                  <a:noFill/>
                </a:ln>
                <a:solidFill>
                  <a:srgbClr val="000000"/>
                </a:solidFill>
                <a:effectLst/>
                <a:uLnTx/>
                <a:uFillTx/>
                <a:latin typeface="Arial" panose="02020603050405020304" pitchFamily="2"/>
              </a:rPr>
              <a:t>– Medically underserved populations. </a:t>
            </a:r>
          </a:p>
          <a:p>
            <a:pPr marL="502920" marR="0" lvl="0" indent="320040" algn="l" defTabSz="914400" eaLnBrk="1" fontAlgn="auto" latinLnBrk="0" hangingPunct="1">
              <a:lnSpc>
                <a:spcPts val="2200"/>
              </a:lnSpc>
              <a:spcBef>
                <a:spcPts val="370"/>
              </a:spcBef>
              <a:spcAft>
                <a:spcPts val="0"/>
              </a:spcAft>
              <a:buClrTx/>
              <a:buSzTx/>
              <a:buFont typeface="Symbol"/>
              <a:buChar char="·"/>
              <a:tabLst/>
              <a:defRPr/>
            </a:pPr>
            <a:r>
              <a:rPr kumimoji="0" lang="en-US" sz="1800" b="0" i="0" u="none" strike="noStrike" kern="0" cap="none" spc="0" normalizeH="0" baseline="0" noProof="0" dirty="0">
                <a:ln>
                  <a:noFill/>
                </a:ln>
                <a:solidFill>
                  <a:srgbClr val="6D6D6E"/>
                </a:solidFill>
                <a:effectLst/>
                <a:uLnTx/>
                <a:uFillTx/>
                <a:latin typeface="Arial" panose="02020603050405020304" pitchFamily="2"/>
              </a:rPr>
              <a:t>Members with low health literacy may have difficulty: </a:t>
            </a:r>
          </a:p>
          <a:p>
            <a:pPr marL="914400" marR="0" lvl="0" indent="0" algn="l" defTabSz="914400" eaLnBrk="1" fontAlgn="auto" latinLnBrk="0" hangingPunct="1">
              <a:lnSpc>
                <a:spcPts val="1800"/>
              </a:lnSpc>
              <a:spcBef>
                <a:spcPts val="465"/>
              </a:spcBef>
              <a:spcAft>
                <a:spcPts val="0"/>
              </a:spcAft>
              <a:buClrTx/>
              <a:buSzTx/>
              <a:buFontTx/>
              <a:buNone/>
              <a:tabLst/>
              <a:defRPr/>
            </a:pPr>
            <a:r>
              <a:rPr kumimoji="0" lang="en-US" sz="1650" b="0" i="0" u="none" strike="noStrike" kern="0" cap="none" spc="0" normalizeH="0" baseline="0" noProof="0" dirty="0">
                <a:ln>
                  <a:noFill/>
                </a:ln>
                <a:solidFill>
                  <a:srgbClr val="000000"/>
                </a:solidFill>
                <a:effectLst/>
                <a:uLnTx/>
                <a:uFillTx/>
                <a:latin typeface="Arial" panose="02020603050405020304" pitchFamily="2"/>
              </a:rPr>
              <a:t>– Locating providers and services. </a:t>
            </a:r>
          </a:p>
          <a:p>
            <a:pPr marL="914400" marR="0" lvl="0" indent="0" algn="l" defTabSz="914400" eaLnBrk="1" fontAlgn="auto" latinLnBrk="0" hangingPunct="1">
              <a:lnSpc>
                <a:spcPts val="1800"/>
              </a:lnSpc>
              <a:spcBef>
                <a:spcPts val="480"/>
              </a:spcBef>
              <a:spcAft>
                <a:spcPts val="0"/>
              </a:spcAft>
              <a:buClrTx/>
              <a:buSzTx/>
              <a:buFontTx/>
              <a:buNone/>
              <a:tabLst/>
              <a:defRPr/>
            </a:pPr>
            <a:r>
              <a:rPr kumimoji="0" lang="en-US" sz="1650" b="0" i="0" u="none" strike="noStrike" kern="0" cap="none" spc="0" normalizeH="0" baseline="0" noProof="0" dirty="0">
                <a:ln>
                  <a:noFill/>
                </a:ln>
                <a:solidFill>
                  <a:srgbClr val="000000"/>
                </a:solidFill>
                <a:effectLst/>
                <a:uLnTx/>
                <a:uFillTx/>
                <a:latin typeface="Arial" panose="02020603050405020304" pitchFamily="2"/>
              </a:rPr>
              <a:t>– Filling out complex health forms. </a:t>
            </a:r>
          </a:p>
          <a:p>
            <a:pPr marL="914400" marR="0" lvl="0" indent="0" algn="l" defTabSz="914400" eaLnBrk="1" fontAlgn="auto" latinLnBrk="0" hangingPunct="1">
              <a:lnSpc>
                <a:spcPts val="1800"/>
              </a:lnSpc>
              <a:spcBef>
                <a:spcPts val="480"/>
              </a:spcBef>
              <a:spcAft>
                <a:spcPts val="0"/>
              </a:spcAft>
              <a:buClrTx/>
              <a:buSzTx/>
              <a:buFontTx/>
              <a:buNone/>
              <a:tabLst/>
              <a:defRPr/>
            </a:pPr>
            <a:r>
              <a:rPr kumimoji="0" lang="en-US" sz="1650" b="0" i="0" u="none" strike="noStrike" kern="0" cap="none" spc="0" normalizeH="0" baseline="0" noProof="0" dirty="0">
                <a:ln>
                  <a:noFill/>
                </a:ln>
                <a:solidFill>
                  <a:srgbClr val="000000"/>
                </a:solidFill>
                <a:effectLst/>
                <a:uLnTx/>
                <a:uFillTx/>
                <a:latin typeface="Arial" panose="02020603050405020304" pitchFamily="2"/>
              </a:rPr>
              <a:t>– Sharing their medical history with providers. </a:t>
            </a:r>
          </a:p>
          <a:p>
            <a:pPr marL="914400" marR="0" lvl="0" indent="0" algn="l" defTabSz="914400" eaLnBrk="1" fontAlgn="auto" latinLnBrk="0" hangingPunct="1">
              <a:lnSpc>
                <a:spcPts val="1800"/>
              </a:lnSpc>
              <a:spcBef>
                <a:spcPts val="480"/>
              </a:spcBef>
              <a:spcAft>
                <a:spcPts val="0"/>
              </a:spcAft>
              <a:buClrTx/>
              <a:buSzTx/>
              <a:buFontTx/>
              <a:buNone/>
              <a:tabLst/>
              <a:defRPr/>
            </a:pPr>
            <a:r>
              <a:rPr kumimoji="0" lang="en-US" sz="1650" b="0" i="0" u="none" strike="noStrike" kern="0" cap="none" spc="-5" normalizeH="0" baseline="0" noProof="0" dirty="0">
                <a:ln>
                  <a:noFill/>
                </a:ln>
                <a:solidFill>
                  <a:srgbClr val="000000"/>
                </a:solidFill>
                <a:effectLst/>
                <a:uLnTx/>
                <a:uFillTx/>
                <a:latin typeface="Arial" panose="02020603050405020304" pitchFamily="2"/>
              </a:rPr>
              <a:t>– Knowing the connection between risky behaviors and health. </a:t>
            </a:r>
          </a:p>
          <a:p>
            <a:pPr marL="914400" marR="0" lvl="0" indent="0" algn="l" defTabSz="914400" eaLnBrk="1" fontAlgn="auto" latinLnBrk="0" hangingPunct="1">
              <a:lnSpc>
                <a:spcPts val="1800"/>
              </a:lnSpc>
              <a:spcBef>
                <a:spcPts val="475"/>
              </a:spcBef>
              <a:spcAft>
                <a:spcPts val="6915"/>
              </a:spcAft>
              <a:buClrTx/>
              <a:buSzTx/>
              <a:buFontTx/>
              <a:buNone/>
              <a:tabLst/>
              <a:defRPr/>
            </a:pPr>
            <a:r>
              <a:rPr kumimoji="0" lang="en-US" sz="1650" b="0" i="0" u="none" strike="noStrike" kern="0" cap="none" spc="0" normalizeH="0" baseline="0" noProof="0" dirty="0">
                <a:ln>
                  <a:noFill/>
                </a:ln>
                <a:solidFill>
                  <a:srgbClr val="000000"/>
                </a:solidFill>
                <a:effectLst/>
                <a:uLnTx/>
                <a:uFillTx/>
                <a:latin typeface="Arial" panose="02020603050405020304" pitchFamily="2"/>
              </a:rPr>
              <a:t>– Managing chronic health conditions. </a:t>
            </a:r>
          </a:p>
          <a:p>
            <a:endParaRPr lang="en-US" dirty="0"/>
          </a:p>
        </p:txBody>
      </p:sp>
    </p:spTree>
    <p:extLst>
      <p:ext uri="{BB962C8B-B14F-4D97-AF65-F5344CB8AC3E}">
        <p14:creationId xmlns:p14="http://schemas.microsoft.com/office/powerpoint/2010/main" val="803348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44AB901-71AA-5032-B312-924C89F0C912}"/>
              </a:ext>
            </a:extLst>
          </p:cNvPr>
          <p:cNvSpPr>
            <a:spLocks noGrp="1"/>
          </p:cNvSpPr>
          <p:nvPr>
            <p:ph type="title"/>
          </p:nvPr>
        </p:nvSpPr>
        <p:spPr/>
        <p:txBody>
          <a:bodyPr/>
          <a:lstStyle/>
          <a:p>
            <a:r>
              <a:rPr lang="en-US" dirty="0"/>
              <a:t>Health Literacy </a:t>
            </a:r>
            <a:r>
              <a:rPr lang="en-US" sz="2000" dirty="0"/>
              <a:t>Cont.  </a:t>
            </a:r>
          </a:p>
        </p:txBody>
      </p:sp>
      <p:sp>
        <p:nvSpPr>
          <p:cNvPr id="2" name="Content Placeholder 1">
            <a:extLst>
              <a:ext uri="{FF2B5EF4-FFF2-40B4-BE49-F238E27FC236}">
                <a16:creationId xmlns:a16="http://schemas.microsoft.com/office/drawing/2014/main" id="{8F4A3067-BBA3-44B8-6DF4-D9577219E434}"/>
              </a:ext>
            </a:extLst>
          </p:cNvPr>
          <p:cNvSpPr>
            <a:spLocks noGrp="1"/>
          </p:cNvSpPr>
          <p:nvPr>
            <p:ph idx="1"/>
          </p:nvPr>
        </p:nvSpPr>
        <p:spPr/>
        <p:txBody>
          <a:bodyPr/>
          <a:lstStyle/>
          <a:p>
            <a:pPr marL="502920" marR="0" lvl="0" indent="320040" algn="l" defTabSz="914400" eaLnBrk="1" fontAlgn="auto" latinLnBrk="0" hangingPunct="1">
              <a:lnSpc>
                <a:spcPts val="2100"/>
              </a:lnSpc>
              <a:spcBef>
                <a:spcPts val="0"/>
              </a:spcBef>
              <a:spcAft>
                <a:spcPts val="0"/>
              </a:spcAft>
              <a:buClrTx/>
              <a:buSzTx/>
              <a:buFont typeface="Symbol"/>
              <a:buChar char="·"/>
              <a:tabLst/>
              <a:defRPr/>
            </a:pPr>
            <a:r>
              <a:rPr kumimoji="0" lang="en-US" sz="1800" b="0" i="0" u="none" strike="noStrike" kern="0" cap="none" spc="0" normalizeH="0" baseline="0" noProof="0" dirty="0">
                <a:ln>
                  <a:noFill/>
                </a:ln>
                <a:solidFill>
                  <a:srgbClr val="6D6D6E"/>
                </a:solidFill>
                <a:effectLst/>
                <a:uLnTx/>
                <a:uFillTx/>
                <a:latin typeface="Arial" panose="02020603050405020304" pitchFamily="2"/>
              </a:rPr>
              <a:t>Signs the member may have limited health literacy: </a:t>
            </a:r>
          </a:p>
          <a:p>
            <a:pPr marL="914400" marR="0" lvl="0" indent="0" algn="l" defTabSz="914400" eaLnBrk="1" fontAlgn="auto" latinLnBrk="0" hangingPunct="1">
              <a:lnSpc>
                <a:spcPts val="1800"/>
              </a:lnSpc>
              <a:spcBef>
                <a:spcPts val="465"/>
              </a:spcBef>
              <a:spcAft>
                <a:spcPts val="0"/>
              </a:spcAft>
              <a:buClrTx/>
              <a:buSzTx/>
              <a:buFontTx/>
              <a:buNone/>
              <a:tabLst/>
              <a:defRPr/>
            </a:pPr>
            <a:r>
              <a:rPr kumimoji="0" lang="en-US" sz="1650" b="0" i="0" u="none" strike="noStrike" kern="0" cap="none" spc="-10" normalizeH="0" baseline="0" noProof="0" dirty="0">
                <a:ln>
                  <a:noFill/>
                </a:ln>
                <a:solidFill>
                  <a:srgbClr val="000000"/>
                </a:solidFill>
                <a:effectLst/>
                <a:uLnTx/>
                <a:uFillTx/>
                <a:latin typeface="Arial" panose="02020603050405020304" pitchFamily="2"/>
              </a:rPr>
              <a:t>– Not getting their prescriptions filled or not taking medications as prescribed. </a:t>
            </a:r>
          </a:p>
          <a:p>
            <a:pPr marL="914400" marR="0" lvl="0" indent="0" algn="l" defTabSz="914400" eaLnBrk="1" fontAlgn="auto" latinLnBrk="0" hangingPunct="1">
              <a:lnSpc>
                <a:spcPts val="1800"/>
              </a:lnSpc>
              <a:spcBef>
                <a:spcPts val="485"/>
              </a:spcBef>
              <a:spcAft>
                <a:spcPts val="0"/>
              </a:spcAft>
              <a:buClrTx/>
              <a:buSzTx/>
              <a:buFontTx/>
              <a:buNone/>
              <a:tabLst/>
              <a:defRPr/>
            </a:pPr>
            <a:r>
              <a:rPr kumimoji="0" lang="en-US" sz="1650" b="0" i="0" u="none" strike="noStrike" kern="0" cap="none" spc="0" normalizeH="0" baseline="0" noProof="0" dirty="0">
                <a:ln>
                  <a:noFill/>
                </a:ln>
                <a:solidFill>
                  <a:srgbClr val="000000"/>
                </a:solidFill>
                <a:effectLst/>
                <a:uLnTx/>
                <a:uFillTx/>
                <a:latin typeface="Arial" panose="02020603050405020304" pitchFamily="2"/>
              </a:rPr>
              <a:t>– Consistently arriving late to appointments. </a:t>
            </a:r>
          </a:p>
          <a:p>
            <a:pPr marL="914400" marR="0" lvl="0" indent="0" algn="l" defTabSz="914400" eaLnBrk="1" fontAlgn="auto" latinLnBrk="0" hangingPunct="1">
              <a:lnSpc>
                <a:spcPts val="1800"/>
              </a:lnSpc>
              <a:spcBef>
                <a:spcPts val="480"/>
              </a:spcBef>
              <a:spcAft>
                <a:spcPts val="0"/>
              </a:spcAft>
              <a:buClrTx/>
              <a:buSzTx/>
              <a:buFontTx/>
              <a:buNone/>
              <a:tabLst/>
              <a:defRPr/>
            </a:pPr>
            <a:r>
              <a:rPr kumimoji="0" lang="en-US" sz="1650" b="0" i="0" u="none" strike="noStrike" kern="0" cap="none" spc="0" normalizeH="0" baseline="0" noProof="0" dirty="0">
                <a:ln>
                  <a:noFill/>
                </a:ln>
                <a:solidFill>
                  <a:srgbClr val="000000"/>
                </a:solidFill>
                <a:effectLst/>
                <a:uLnTx/>
                <a:uFillTx/>
                <a:latin typeface="Arial" panose="02020603050405020304" pitchFamily="2"/>
              </a:rPr>
              <a:t>– Returning forms without completing them. </a:t>
            </a:r>
          </a:p>
          <a:p>
            <a:pPr marL="914400" marR="0" lvl="0" indent="0" algn="l" defTabSz="914400" eaLnBrk="1" fontAlgn="auto" latinLnBrk="0" hangingPunct="1">
              <a:lnSpc>
                <a:spcPts val="1800"/>
              </a:lnSpc>
              <a:spcBef>
                <a:spcPts val="485"/>
              </a:spcBef>
              <a:spcAft>
                <a:spcPts val="0"/>
              </a:spcAft>
              <a:buClrTx/>
              <a:buSzTx/>
              <a:buFontTx/>
              <a:buNone/>
              <a:tabLst/>
              <a:defRPr/>
            </a:pPr>
            <a:r>
              <a:rPr kumimoji="0" lang="en-US" sz="1650" b="0" i="0" u="none" strike="noStrike" kern="0" cap="none" spc="-5" normalizeH="0" baseline="0" noProof="0" dirty="0">
                <a:ln>
                  <a:noFill/>
                </a:ln>
                <a:solidFill>
                  <a:srgbClr val="000000"/>
                </a:solidFill>
                <a:effectLst/>
                <a:uLnTx/>
                <a:uFillTx/>
                <a:latin typeface="Arial" panose="02020603050405020304" pitchFamily="2"/>
              </a:rPr>
              <a:t>– Requiring several calls between appointments. </a:t>
            </a:r>
          </a:p>
          <a:p>
            <a:pPr marL="502920" marR="0" lvl="0" indent="320040" algn="l" defTabSz="914400" eaLnBrk="1" fontAlgn="auto" latinLnBrk="0" hangingPunct="1">
              <a:lnSpc>
                <a:spcPts val="2200"/>
              </a:lnSpc>
              <a:spcBef>
                <a:spcPts val="375"/>
              </a:spcBef>
              <a:spcAft>
                <a:spcPts val="0"/>
              </a:spcAft>
              <a:buClrTx/>
              <a:buSzTx/>
              <a:buFont typeface="Symbol"/>
              <a:buChar char="·"/>
              <a:tabLst/>
              <a:defRPr/>
            </a:pPr>
            <a:r>
              <a:rPr kumimoji="0" lang="en-US" sz="1800" b="0" i="0" u="none" strike="noStrike" kern="0" cap="none" spc="0" normalizeH="0" baseline="0" noProof="0" dirty="0">
                <a:ln>
                  <a:noFill/>
                </a:ln>
                <a:solidFill>
                  <a:srgbClr val="6D6D6E"/>
                </a:solidFill>
                <a:effectLst/>
                <a:uLnTx/>
                <a:uFillTx/>
                <a:latin typeface="Arial" panose="02020603050405020304" pitchFamily="2"/>
              </a:rPr>
              <a:t>Members with limited health literacy may make statements like: </a:t>
            </a:r>
          </a:p>
          <a:p>
            <a:pPr marL="914400" marR="0" lvl="0" indent="0" algn="l" defTabSz="914400" eaLnBrk="1" fontAlgn="auto" latinLnBrk="0" hangingPunct="1">
              <a:lnSpc>
                <a:spcPts val="1800"/>
              </a:lnSpc>
              <a:spcBef>
                <a:spcPts val="460"/>
              </a:spcBef>
              <a:spcAft>
                <a:spcPts val="0"/>
              </a:spcAft>
              <a:buClrTx/>
              <a:buSzTx/>
              <a:buFontTx/>
              <a:buNone/>
              <a:tabLst/>
              <a:defRPr/>
            </a:pPr>
            <a:r>
              <a:rPr kumimoji="0" lang="en-US" sz="1650" b="0" i="0" u="none" strike="noStrike" kern="0" cap="none" spc="20" normalizeH="0" baseline="0" noProof="0" dirty="0">
                <a:ln>
                  <a:noFill/>
                </a:ln>
                <a:solidFill>
                  <a:srgbClr val="000000"/>
                </a:solidFill>
                <a:effectLst/>
                <a:uLnTx/>
                <a:uFillTx/>
                <a:latin typeface="Arial" panose="02020603050405020304" pitchFamily="2"/>
              </a:rPr>
              <a:t>– </a:t>
            </a:r>
            <a:r>
              <a:rPr kumimoji="0" lang="en-US" sz="1600" b="0" i="1" u="none" strike="noStrike" kern="0" cap="none" spc="20" normalizeH="0" baseline="0" noProof="0" dirty="0">
                <a:ln>
                  <a:noFill/>
                </a:ln>
                <a:solidFill>
                  <a:srgbClr val="000000"/>
                </a:solidFill>
                <a:effectLst/>
                <a:uLnTx/>
                <a:uFillTx/>
                <a:latin typeface="Arial" panose="02020603050405020304" pitchFamily="2"/>
              </a:rPr>
              <a:t>“I’ll take this home for my family to read.” </a:t>
            </a:r>
          </a:p>
          <a:p>
            <a:pPr marL="914400" marR="0" lvl="0" indent="0" algn="l" defTabSz="914400" eaLnBrk="1" fontAlgn="auto" latinLnBrk="0" hangingPunct="1">
              <a:lnSpc>
                <a:spcPts val="1800"/>
              </a:lnSpc>
              <a:spcBef>
                <a:spcPts val="485"/>
              </a:spcBef>
              <a:spcAft>
                <a:spcPts val="16135"/>
              </a:spcAft>
              <a:buClrTx/>
              <a:buSzTx/>
              <a:buFontTx/>
              <a:buNone/>
              <a:tabLst/>
              <a:defRPr/>
            </a:pPr>
            <a:r>
              <a:rPr kumimoji="0" lang="en-US" sz="1650" b="0" i="0" u="none" strike="noStrike" kern="0" cap="none" spc="20" normalizeH="0" baseline="0" noProof="0" dirty="0">
                <a:ln>
                  <a:noFill/>
                </a:ln>
                <a:solidFill>
                  <a:srgbClr val="000000"/>
                </a:solidFill>
                <a:effectLst/>
                <a:uLnTx/>
                <a:uFillTx/>
                <a:latin typeface="Arial" panose="02020603050405020304" pitchFamily="2"/>
              </a:rPr>
              <a:t>– </a:t>
            </a:r>
            <a:r>
              <a:rPr kumimoji="0" lang="en-US" sz="1600" b="0" i="1" u="none" strike="noStrike" kern="0" cap="none" spc="20" normalizeH="0" baseline="0" noProof="0" dirty="0">
                <a:ln>
                  <a:noFill/>
                </a:ln>
                <a:solidFill>
                  <a:srgbClr val="000000"/>
                </a:solidFill>
                <a:effectLst/>
                <a:uLnTx/>
                <a:uFillTx/>
                <a:latin typeface="Arial" panose="02020603050405020304" pitchFamily="2"/>
              </a:rPr>
              <a:t>“What does this say? I don’t understand this.” </a:t>
            </a:r>
          </a:p>
          <a:p>
            <a:endParaRPr lang="en-US" dirty="0"/>
          </a:p>
        </p:txBody>
      </p:sp>
    </p:spTree>
    <p:extLst>
      <p:ext uri="{BB962C8B-B14F-4D97-AF65-F5344CB8AC3E}">
        <p14:creationId xmlns:p14="http://schemas.microsoft.com/office/powerpoint/2010/main" val="3629167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4925-E6FD-4435-0958-6C57F4775410}"/>
              </a:ext>
            </a:extLst>
          </p:cNvPr>
          <p:cNvSpPr>
            <a:spLocks noGrp="1"/>
          </p:cNvSpPr>
          <p:nvPr>
            <p:ph type="ctrTitle"/>
          </p:nvPr>
        </p:nvSpPr>
        <p:spPr/>
        <p:txBody>
          <a:bodyPr/>
          <a:lstStyle/>
          <a:p>
            <a:r>
              <a:rPr lang="en-US" dirty="0"/>
              <a:t>Auxiliary Aids and Interpreter Services </a:t>
            </a:r>
          </a:p>
        </p:txBody>
      </p:sp>
    </p:spTree>
    <p:extLst>
      <p:ext uri="{BB962C8B-B14F-4D97-AF65-F5344CB8AC3E}">
        <p14:creationId xmlns:p14="http://schemas.microsoft.com/office/powerpoint/2010/main" val="106387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226CD5C-844A-7F6F-724C-28F6E06D768D}"/>
              </a:ext>
            </a:extLst>
          </p:cNvPr>
          <p:cNvSpPr>
            <a:spLocks noGrp="1"/>
          </p:cNvSpPr>
          <p:nvPr>
            <p:ph type="title"/>
          </p:nvPr>
        </p:nvSpPr>
        <p:spPr/>
        <p:txBody>
          <a:bodyPr/>
          <a:lstStyle/>
          <a:p>
            <a:r>
              <a:rPr lang="en-US" sz="2800" dirty="0"/>
              <a:t>Limited English Proficiency (LEP)</a:t>
            </a:r>
          </a:p>
        </p:txBody>
      </p:sp>
      <p:sp>
        <p:nvSpPr>
          <p:cNvPr id="2" name="Content Placeholder 1">
            <a:extLst>
              <a:ext uri="{FF2B5EF4-FFF2-40B4-BE49-F238E27FC236}">
                <a16:creationId xmlns:a16="http://schemas.microsoft.com/office/drawing/2014/main" id="{7F666984-5575-115B-9DFE-642D2EAE0516}"/>
              </a:ext>
            </a:extLst>
          </p:cNvPr>
          <p:cNvSpPr>
            <a:spLocks noGrp="1"/>
          </p:cNvSpPr>
          <p:nvPr>
            <p:ph idx="1"/>
          </p:nvPr>
        </p:nvSpPr>
        <p:spPr/>
        <p:txBody>
          <a:bodyPr/>
          <a:lstStyle/>
          <a:p>
            <a:pPr marL="822960" marR="457200" lvl="0" indent="320040" algn="l" defTabSz="914400" eaLnBrk="1" fontAlgn="auto" latinLnBrk="0" hangingPunct="1">
              <a:lnSpc>
                <a:spcPts val="2200"/>
              </a:lnSpc>
              <a:spcBef>
                <a:spcPts val="0"/>
              </a:spcBef>
              <a:spcAft>
                <a:spcPts val="0"/>
              </a:spcAft>
              <a:buClrTx/>
              <a:buSzTx/>
              <a:buFont typeface="Symbol"/>
              <a:buChar char="·"/>
              <a:tabLst/>
              <a:defRPr/>
            </a:pPr>
            <a:r>
              <a:rPr kumimoji="0" lang="en-US" sz="1800" b="0" i="0" u="none" strike="noStrike" kern="0" cap="none" spc="0" normalizeH="0" baseline="0" noProof="0" dirty="0">
                <a:ln>
                  <a:noFill/>
                </a:ln>
                <a:solidFill>
                  <a:srgbClr val="6D6D6D"/>
                </a:solidFill>
                <a:effectLst/>
                <a:uLnTx/>
                <a:uFillTx/>
                <a:latin typeface="Arial" panose="02020603050405020304" pitchFamily="2"/>
              </a:rPr>
              <a:t>Language barriers are experienced by members who have LEP (limited ability to read, write, speak or understand English), and members who use non-verbal forms of communication, such as sign language. </a:t>
            </a:r>
          </a:p>
          <a:p>
            <a:pPr marL="822960" marR="868680" lvl="0" indent="320040" algn="l" defTabSz="914400" eaLnBrk="1" fontAlgn="auto" latinLnBrk="0" hangingPunct="1">
              <a:lnSpc>
                <a:spcPts val="2200"/>
              </a:lnSpc>
              <a:spcBef>
                <a:spcPts val="1200"/>
              </a:spcBef>
              <a:spcAft>
                <a:spcPts val="0"/>
              </a:spcAft>
              <a:buClrTx/>
              <a:buSzTx/>
              <a:buFont typeface="Symbol"/>
              <a:buChar char="·"/>
              <a:tabLst/>
              <a:defRPr/>
            </a:pPr>
            <a:r>
              <a:rPr kumimoji="0" lang="en-US" sz="1800" b="0" i="0" u="none" strike="noStrike" kern="0" cap="none" spc="0" normalizeH="0" baseline="0" noProof="0" dirty="0">
                <a:ln>
                  <a:noFill/>
                </a:ln>
                <a:solidFill>
                  <a:srgbClr val="6D6D6D"/>
                </a:solidFill>
                <a:effectLst/>
                <a:uLnTx/>
                <a:uFillTx/>
                <a:latin typeface="Arial" panose="02020603050405020304" pitchFamily="2"/>
              </a:rPr>
              <a:t>Language barriers may cause inaccurate or incomplete communication or understanding of information communicated by providers, leading to poor health outcomes such as: </a:t>
            </a:r>
          </a:p>
          <a:p>
            <a:pPr marL="914400" marR="0" lvl="0" indent="0" algn="l" defTabSz="914400" eaLnBrk="1" fontAlgn="auto" latinLnBrk="0" hangingPunct="1">
              <a:lnSpc>
                <a:spcPts val="1800"/>
              </a:lnSpc>
              <a:spcBef>
                <a:spcPts val="1310"/>
              </a:spcBef>
              <a:spcAft>
                <a:spcPts val="0"/>
              </a:spcAft>
              <a:buClrTx/>
              <a:buSzTx/>
              <a:buFontTx/>
              <a:buNone/>
              <a:tabLst/>
              <a:defRPr/>
            </a:pPr>
            <a:r>
              <a:rPr kumimoji="0" lang="en-US" sz="1600" b="0" i="0" u="none" strike="noStrike" kern="0" cap="none" spc="20" normalizeH="0" baseline="0" noProof="0" dirty="0">
                <a:ln>
                  <a:noFill/>
                </a:ln>
                <a:solidFill>
                  <a:srgbClr val="000000"/>
                </a:solidFill>
                <a:effectLst/>
                <a:uLnTx/>
                <a:uFillTx/>
                <a:latin typeface="Arial" panose="02020603050405020304" pitchFamily="2"/>
              </a:rPr>
              <a:t>– Reduced access to primary health care. </a:t>
            </a:r>
          </a:p>
          <a:p>
            <a:pPr marL="1234440" marR="1463040" lvl="0" indent="0" algn="l" defTabSz="914400" eaLnBrk="1" fontAlgn="auto" latinLnBrk="0" hangingPunct="1">
              <a:lnSpc>
                <a:spcPts val="1900"/>
              </a:lnSpc>
              <a:spcBef>
                <a:spcPts val="120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Arial" panose="02020603050405020304" pitchFamily="2"/>
              </a:rPr>
              <a:t>– Decreased understanding of their diagnoses, medications and follow-up instructions. </a:t>
            </a:r>
          </a:p>
          <a:p>
            <a:pPr marL="914400" marR="0" lvl="0" indent="0" algn="l" defTabSz="914400" eaLnBrk="1" fontAlgn="auto" latinLnBrk="0" hangingPunct="1">
              <a:lnSpc>
                <a:spcPts val="1800"/>
              </a:lnSpc>
              <a:spcBef>
                <a:spcPts val="1315"/>
              </a:spcBef>
              <a:spcAft>
                <a:spcPts val="0"/>
              </a:spcAft>
              <a:buClrTx/>
              <a:buSzTx/>
              <a:buFontTx/>
              <a:buNone/>
              <a:tabLst/>
              <a:defRPr/>
            </a:pPr>
            <a:r>
              <a:rPr kumimoji="0" lang="en-US" sz="1600" b="0" i="0" u="none" strike="noStrike" kern="0" cap="none" spc="20" normalizeH="0" baseline="0" noProof="0" dirty="0">
                <a:ln>
                  <a:noFill/>
                </a:ln>
                <a:solidFill>
                  <a:srgbClr val="000000"/>
                </a:solidFill>
                <a:effectLst/>
                <a:uLnTx/>
                <a:uFillTx/>
                <a:latin typeface="Arial" panose="02020603050405020304" pitchFamily="2"/>
              </a:rPr>
              <a:t>– Dissatisfaction with care received. </a:t>
            </a:r>
          </a:p>
          <a:p>
            <a:pPr marL="914400" marR="0" lvl="0" indent="0" algn="l" defTabSz="914400" eaLnBrk="1" fontAlgn="auto" latinLnBrk="0" hangingPunct="1">
              <a:lnSpc>
                <a:spcPts val="1800"/>
              </a:lnSpc>
              <a:spcBef>
                <a:spcPts val="1315"/>
              </a:spcBef>
              <a:spcAft>
                <a:spcPts val="6160"/>
              </a:spcAft>
              <a:buClrTx/>
              <a:buSzTx/>
              <a:buFontTx/>
              <a:buNone/>
              <a:tabLst/>
              <a:defRPr/>
            </a:pPr>
            <a:r>
              <a:rPr kumimoji="0" lang="en-US" sz="1600" b="0" i="0" u="none" strike="noStrike" kern="0" cap="none" spc="10" normalizeH="0" baseline="0" noProof="0" dirty="0">
                <a:ln>
                  <a:noFill/>
                </a:ln>
                <a:solidFill>
                  <a:srgbClr val="000000"/>
                </a:solidFill>
                <a:effectLst/>
                <a:uLnTx/>
                <a:uFillTx/>
                <a:latin typeface="Arial" panose="02020603050405020304" pitchFamily="2"/>
              </a:rPr>
              <a:t>– Reduced likelihood of receiving equivalent levels of preventive care. </a:t>
            </a:r>
          </a:p>
          <a:p>
            <a:endParaRPr lang="en-US" dirty="0"/>
          </a:p>
        </p:txBody>
      </p:sp>
    </p:spTree>
    <p:extLst>
      <p:ext uri="{BB962C8B-B14F-4D97-AF65-F5344CB8AC3E}">
        <p14:creationId xmlns:p14="http://schemas.microsoft.com/office/powerpoint/2010/main" val="1892667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35A266-5B81-E662-C81A-472C429474C2}"/>
              </a:ext>
            </a:extLst>
          </p:cNvPr>
          <p:cNvSpPr>
            <a:spLocks noGrp="1"/>
          </p:cNvSpPr>
          <p:nvPr>
            <p:ph type="title"/>
          </p:nvPr>
        </p:nvSpPr>
        <p:spPr/>
        <p:txBody>
          <a:bodyPr/>
          <a:lstStyle/>
          <a:p>
            <a:r>
              <a:rPr lang="en-US" dirty="0"/>
              <a:t>Interpreters/Translators </a:t>
            </a:r>
          </a:p>
        </p:txBody>
      </p:sp>
      <p:sp>
        <p:nvSpPr>
          <p:cNvPr id="2" name="Content Placeholder 1">
            <a:extLst>
              <a:ext uri="{FF2B5EF4-FFF2-40B4-BE49-F238E27FC236}">
                <a16:creationId xmlns:a16="http://schemas.microsoft.com/office/drawing/2014/main" id="{C3D7E23D-20B7-0BC9-FCFC-5854662F8049}"/>
              </a:ext>
            </a:extLst>
          </p:cNvPr>
          <p:cNvSpPr>
            <a:spLocks noGrp="1"/>
          </p:cNvSpPr>
          <p:nvPr>
            <p:ph idx="1"/>
          </p:nvPr>
        </p:nvSpPr>
        <p:spPr/>
        <p:txBody>
          <a:bodyPr/>
          <a:lstStyle/>
          <a:p>
            <a:pPr marL="502920" marR="0" lvl="0" indent="320040" algn="l" defTabSz="914400" eaLnBrk="1" fontAlgn="auto" latinLnBrk="0" hangingPunct="1">
              <a:lnSpc>
                <a:spcPts val="2300"/>
              </a:lnSpc>
              <a:spcBef>
                <a:spcPts val="0"/>
              </a:spcBef>
              <a:spcAft>
                <a:spcPts val="0"/>
              </a:spcAft>
              <a:buClrTx/>
              <a:buSzTx/>
              <a:buFont typeface="Symbol"/>
              <a:buChar char="·"/>
              <a:tabLst/>
              <a:defRPr/>
            </a:pPr>
            <a:r>
              <a:rPr kumimoji="0" lang="en-US" sz="1900" b="0" i="0" u="none" strike="noStrike" kern="0" cap="none" spc="40" normalizeH="0" baseline="0" noProof="0" dirty="0">
                <a:ln>
                  <a:noFill/>
                </a:ln>
                <a:solidFill>
                  <a:srgbClr val="6D6D6E"/>
                </a:solidFill>
                <a:effectLst/>
                <a:uLnTx/>
                <a:uFillTx/>
                <a:latin typeface="Arial" panose="02020603050405020304" pitchFamily="2"/>
              </a:rPr>
              <a:t>Assess language preferences and language assistance needs. </a:t>
            </a:r>
          </a:p>
          <a:p>
            <a:pPr marL="914400" marR="0" lvl="0" indent="0" algn="l" defTabSz="914400" eaLnBrk="1" fontAlgn="auto" latinLnBrk="0" hangingPunct="1">
              <a:lnSpc>
                <a:spcPts val="2100"/>
              </a:lnSpc>
              <a:spcBef>
                <a:spcPts val="0"/>
              </a:spcBef>
              <a:spcAft>
                <a:spcPts val="0"/>
              </a:spcAft>
              <a:buClrTx/>
              <a:buSzTx/>
              <a:buFontTx/>
              <a:buNone/>
              <a:tabLst/>
              <a:defRPr/>
            </a:pPr>
            <a:r>
              <a:rPr kumimoji="0" lang="en-US" sz="1700" b="0" i="0" u="none" strike="noStrike" kern="0" cap="none" spc="55" normalizeH="0" baseline="0" noProof="0" dirty="0">
                <a:ln>
                  <a:noFill/>
                </a:ln>
                <a:solidFill>
                  <a:srgbClr val="000000"/>
                </a:solidFill>
                <a:effectLst/>
                <a:uLnTx/>
                <a:uFillTx/>
                <a:latin typeface="Arial" panose="02020603050405020304" pitchFamily="2"/>
              </a:rPr>
              <a:t>‒ Ask members what language they prefer to speak and read, and if they </a:t>
            </a:r>
            <a:r>
              <a:rPr kumimoji="0" lang="en-US" sz="1700" b="0" i="0" u="none" strike="noStrike" kern="0" cap="none" spc="25" normalizeH="0" baseline="0" noProof="0" dirty="0">
                <a:ln>
                  <a:noFill/>
                </a:ln>
                <a:solidFill>
                  <a:srgbClr val="000000"/>
                </a:solidFill>
                <a:effectLst/>
                <a:uLnTx/>
                <a:uFillTx/>
                <a:latin typeface="Arial" panose="02020603050405020304" pitchFamily="2"/>
              </a:rPr>
              <a:t>would like an interpreter. </a:t>
            </a:r>
          </a:p>
          <a:p>
            <a:pPr marL="914400" marR="0" lvl="0" indent="0" algn="l" defTabSz="914400" eaLnBrk="1" fontAlgn="auto" latinLnBrk="0" hangingPunct="1">
              <a:lnSpc>
                <a:spcPts val="2200"/>
              </a:lnSpc>
              <a:spcBef>
                <a:spcPts val="0"/>
              </a:spcBef>
              <a:spcAft>
                <a:spcPts val="0"/>
              </a:spcAft>
              <a:buClrTx/>
              <a:buSzTx/>
              <a:buFontTx/>
              <a:buNone/>
              <a:tabLst/>
              <a:defRPr/>
            </a:pPr>
            <a:r>
              <a:rPr kumimoji="0" lang="en-US" sz="1700" b="0" i="0" u="none" strike="noStrike" kern="0" cap="none" spc="55" normalizeH="0" baseline="0" noProof="0" dirty="0">
                <a:ln>
                  <a:noFill/>
                </a:ln>
                <a:solidFill>
                  <a:srgbClr val="000000"/>
                </a:solidFill>
                <a:effectLst/>
                <a:uLnTx/>
                <a:uFillTx/>
                <a:latin typeface="Arial" panose="02020603050405020304" pitchFamily="2"/>
              </a:rPr>
              <a:t>‒ Document the member’s preferred spoken and written languages in their </a:t>
            </a:r>
            <a:r>
              <a:rPr kumimoji="0" lang="en-US" sz="1700" b="0" i="0" u="none" strike="noStrike" kern="0" cap="none" spc="0" normalizeH="0" baseline="0" noProof="0" dirty="0">
                <a:ln>
                  <a:noFill/>
                </a:ln>
                <a:solidFill>
                  <a:srgbClr val="000000"/>
                </a:solidFill>
                <a:effectLst/>
                <a:uLnTx/>
                <a:uFillTx/>
                <a:latin typeface="Arial" panose="02020603050405020304" pitchFamily="2"/>
              </a:rPr>
              <a:t>record. </a:t>
            </a:r>
          </a:p>
          <a:p>
            <a:pPr marL="502920" marR="0" lvl="0" indent="320040" algn="l" defTabSz="914400" eaLnBrk="1" fontAlgn="auto" latinLnBrk="0" hangingPunct="1">
              <a:lnSpc>
                <a:spcPts val="2500"/>
              </a:lnSpc>
              <a:spcBef>
                <a:spcPts val="0"/>
              </a:spcBef>
              <a:spcAft>
                <a:spcPts val="0"/>
              </a:spcAft>
              <a:buClrTx/>
              <a:buSzTx/>
              <a:buFont typeface="Symbol"/>
              <a:buChar char="·"/>
              <a:tabLst/>
              <a:defRPr/>
            </a:pPr>
            <a:r>
              <a:rPr lang="en-US" sz="1900" kern="0" spc="40" dirty="0">
                <a:solidFill>
                  <a:srgbClr val="6D6D6E"/>
                </a:solidFill>
                <a:latin typeface="Arial" panose="02020603050405020304" pitchFamily="2"/>
              </a:rPr>
              <a:t>Magnolia</a:t>
            </a:r>
            <a:r>
              <a:rPr kumimoji="0" lang="en-US" sz="1900" b="0" i="0" u="none" strike="noStrike" kern="0" cap="none" spc="40" normalizeH="0" baseline="0" noProof="0" dirty="0">
                <a:ln>
                  <a:noFill/>
                </a:ln>
                <a:solidFill>
                  <a:srgbClr val="6D6D6E"/>
                </a:solidFill>
                <a:effectLst/>
                <a:uLnTx/>
                <a:uFillTx/>
                <a:latin typeface="Arial" panose="02020603050405020304" pitchFamily="2"/>
              </a:rPr>
              <a:t> has resources and processes for supporting members with </a:t>
            </a:r>
            <a:r>
              <a:rPr kumimoji="0" lang="en-US" sz="1900" b="0" i="0" u="none" strike="noStrike" kern="0" cap="none" spc="35" normalizeH="0" baseline="0" noProof="0" dirty="0">
                <a:ln>
                  <a:noFill/>
                </a:ln>
                <a:solidFill>
                  <a:srgbClr val="6D6D6E"/>
                </a:solidFill>
                <a:effectLst/>
                <a:uLnTx/>
                <a:uFillTx/>
                <a:latin typeface="Arial" panose="02020603050405020304" pitchFamily="2"/>
              </a:rPr>
              <a:t>language services. </a:t>
            </a:r>
            <a:r>
              <a:rPr lang="en-US" sz="1900" kern="0" spc="35" dirty="0">
                <a:solidFill>
                  <a:srgbClr val="6D6D6E"/>
                </a:solidFill>
                <a:latin typeface="Arial" panose="02020603050405020304" pitchFamily="2"/>
              </a:rPr>
              <a:t>Magnolia</a:t>
            </a:r>
            <a:r>
              <a:rPr kumimoji="0" lang="en-US" sz="1900" b="0" i="0" u="none" strike="noStrike" kern="0" cap="none" spc="35" normalizeH="0" baseline="0" noProof="0" dirty="0">
                <a:ln>
                  <a:noFill/>
                </a:ln>
                <a:solidFill>
                  <a:srgbClr val="6D6D6E"/>
                </a:solidFill>
                <a:effectLst/>
                <a:uLnTx/>
                <a:uFillTx/>
                <a:latin typeface="Arial" panose="02020603050405020304" pitchFamily="2"/>
              </a:rPr>
              <a:t> language services include: </a:t>
            </a:r>
          </a:p>
          <a:p>
            <a:pPr marL="914400" marR="0" lvl="0" indent="0" algn="l" defTabSz="914400" eaLnBrk="1" fontAlgn="auto" latinLnBrk="0" hangingPunct="1">
              <a:lnSpc>
                <a:spcPts val="2100"/>
              </a:lnSpc>
              <a:spcBef>
                <a:spcPts val="0"/>
              </a:spcBef>
              <a:spcAft>
                <a:spcPts val="0"/>
              </a:spcAft>
              <a:buClrTx/>
              <a:buSzTx/>
              <a:buFontTx/>
              <a:buNone/>
              <a:tabLst/>
              <a:defRPr/>
            </a:pPr>
            <a:r>
              <a:rPr kumimoji="0" lang="en-US" sz="1700" b="0" i="0" u="none" strike="noStrike" kern="0" cap="none" spc="50" normalizeH="0" baseline="0" noProof="0" dirty="0">
                <a:ln>
                  <a:noFill/>
                </a:ln>
                <a:solidFill>
                  <a:srgbClr val="000000"/>
                </a:solidFill>
                <a:effectLst/>
                <a:uLnTx/>
                <a:uFillTx/>
                <a:latin typeface="Arial" panose="02020603050405020304" pitchFamily="2"/>
              </a:rPr>
              <a:t>‒ Telephone interpreters. </a:t>
            </a:r>
          </a:p>
          <a:p>
            <a:pPr marL="914400" marR="0" lvl="0" indent="0" algn="l" defTabSz="914400" eaLnBrk="1" fontAlgn="auto" latinLnBrk="0" hangingPunct="1">
              <a:lnSpc>
                <a:spcPts val="2200"/>
              </a:lnSpc>
              <a:spcBef>
                <a:spcPts val="0"/>
              </a:spcBef>
              <a:spcAft>
                <a:spcPts val="0"/>
              </a:spcAft>
              <a:buClrTx/>
              <a:buSzTx/>
              <a:buFontTx/>
              <a:buNone/>
              <a:tabLst/>
              <a:defRPr/>
            </a:pPr>
            <a:r>
              <a:rPr kumimoji="0" lang="en-US" sz="1700" b="0" i="0" u="none" strike="noStrike" kern="0" cap="none" spc="55" normalizeH="0" baseline="0" noProof="0" dirty="0">
                <a:ln>
                  <a:noFill/>
                </a:ln>
                <a:solidFill>
                  <a:srgbClr val="000000"/>
                </a:solidFill>
                <a:effectLst/>
                <a:uLnTx/>
                <a:uFillTx/>
                <a:latin typeface="Arial" panose="02020603050405020304" pitchFamily="2"/>
              </a:rPr>
              <a:t>‒ In-person interpreters. </a:t>
            </a:r>
          </a:p>
          <a:p>
            <a:pPr marL="914400" marR="0" lvl="0" indent="0" algn="l" defTabSz="914400" eaLnBrk="1" fontAlgn="auto" latinLnBrk="0" hangingPunct="1">
              <a:lnSpc>
                <a:spcPts val="2200"/>
              </a:lnSpc>
              <a:spcBef>
                <a:spcPts val="0"/>
              </a:spcBef>
              <a:spcAft>
                <a:spcPts val="12395"/>
              </a:spcAft>
              <a:buClrTx/>
              <a:buSzTx/>
              <a:buFontTx/>
              <a:buNone/>
              <a:tabLst/>
              <a:defRPr/>
            </a:pPr>
            <a:r>
              <a:rPr kumimoji="0" lang="en-US" sz="1700" b="0" i="0" u="none" strike="noStrike" kern="0" cap="none" spc="60" normalizeH="0" baseline="0" noProof="0" dirty="0">
                <a:ln>
                  <a:noFill/>
                </a:ln>
                <a:solidFill>
                  <a:srgbClr val="000000"/>
                </a:solidFill>
                <a:effectLst/>
                <a:uLnTx/>
                <a:uFillTx/>
                <a:latin typeface="Arial" panose="02020603050405020304" pitchFamily="2"/>
              </a:rPr>
              <a:t>‒ Written translations. </a:t>
            </a:r>
          </a:p>
          <a:p>
            <a:endParaRPr lang="en-US" dirty="0"/>
          </a:p>
        </p:txBody>
      </p:sp>
    </p:spTree>
    <p:extLst>
      <p:ext uri="{BB962C8B-B14F-4D97-AF65-F5344CB8AC3E}">
        <p14:creationId xmlns:p14="http://schemas.microsoft.com/office/powerpoint/2010/main" val="12323456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BE66A0F-256C-13F1-6D76-10D0A25D67F5}"/>
              </a:ext>
            </a:extLst>
          </p:cNvPr>
          <p:cNvSpPr>
            <a:spLocks noGrp="1"/>
          </p:cNvSpPr>
          <p:nvPr>
            <p:ph type="title"/>
          </p:nvPr>
        </p:nvSpPr>
        <p:spPr>
          <a:xfrm>
            <a:off x="381000" y="404091"/>
            <a:ext cx="5715000" cy="1025562"/>
          </a:xfrm>
        </p:spPr>
        <p:txBody>
          <a:bodyPr/>
          <a:lstStyle/>
          <a:p>
            <a:r>
              <a:rPr lang="en-US" sz="3200" dirty="0"/>
              <a:t>Auxiliary Aids and Written Translations</a:t>
            </a:r>
          </a:p>
        </p:txBody>
      </p:sp>
      <p:sp>
        <p:nvSpPr>
          <p:cNvPr id="2" name="Content Placeholder 1">
            <a:extLst>
              <a:ext uri="{FF2B5EF4-FFF2-40B4-BE49-F238E27FC236}">
                <a16:creationId xmlns:a16="http://schemas.microsoft.com/office/drawing/2014/main" id="{05226409-3350-3F41-F129-B2A3C69BAD6F}"/>
              </a:ext>
            </a:extLst>
          </p:cNvPr>
          <p:cNvSpPr>
            <a:spLocks noGrp="1"/>
          </p:cNvSpPr>
          <p:nvPr>
            <p:ph idx="1"/>
          </p:nvPr>
        </p:nvSpPr>
        <p:spPr>
          <a:xfrm>
            <a:off x="388374" y="1524001"/>
            <a:ext cx="8458200" cy="381000"/>
          </a:xfrm>
        </p:spPr>
        <p:txBody>
          <a:bodyPr/>
          <a:lstStyle/>
          <a:p>
            <a:pPr marL="457200" marR="0" lvl="0" indent="320040" algn="l" defTabSz="914400" eaLnBrk="1" fontAlgn="auto" latinLnBrk="0" hangingPunct="1">
              <a:lnSpc>
                <a:spcPts val="2100"/>
              </a:lnSpc>
              <a:spcBef>
                <a:spcPts val="1745"/>
              </a:spcBef>
              <a:spcAft>
                <a:spcPts val="0"/>
              </a:spcAft>
              <a:buClrTx/>
              <a:buSzTx/>
              <a:buFont typeface="Symbol"/>
              <a:buChar char="·"/>
              <a:tabLst/>
              <a:defRPr/>
            </a:pPr>
            <a:r>
              <a:rPr kumimoji="0" lang="en-US" sz="1800" b="0" i="0" u="none" strike="noStrike" kern="0" cap="none" spc="0" normalizeH="0" baseline="0" noProof="0" dirty="0">
                <a:ln>
                  <a:noFill/>
                </a:ln>
                <a:solidFill>
                  <a:srgbClr val="6D6D6D"/>
                </a:solidFill>
                <a:effectLst/>
                <a:uLnTx/>
                <a:uFillTx/>
                <a:latin typeface="Arial" panose="02020603050405020304" pitchFamily="2"/>
                <a:ea typeface="+mn-ea"/>
                <a:cs typeface="+mn-cs"/>
              </a:rPr>
              <a:t>Use auxiliary aids and services such as: </a:t>
            </a:r>
          </a:p>
          <a:p>
            <a:endParaRPr lang="en-US" dirty="0"/>
          </a:p>
        </p:txBody>
      </p:sp>
      <p:pic>
        <p:nvPicPr>
          <p:cNvPr id="7" name="Picture 6" descr="- Assistive listening devices.&#10;- Audio recordings&#10;- Braille.&#10;- Captioning.&#10;- Graphic materials.&#10;&#10;- Large print.&#10;- Qualified readers and/or&#10;interpreters.&#10;- Relay service.&#10;- Translated written materials.&#10;">
            <a:extLst>
              <a:ext uri="{FF2B5EF4-FFF2-40B4-BE49-F238E27FC236}">
                <a16:creationId xmlns:a16="http://schemas.microsoft.com/office/drawing/2014/main" id="{1011430F-AB5B-E633-21FA-F15A30220782}"/>
              </a:ext>
            </a:extLst>
          </p:cNvPr>
          <p:cNvPicPr>
            <a:picLocks noChangeAspect="1"/>
          </p:cNvPicPr>
          <p:nvPr/>
        </p:nvPicPr>
        <p:blipFill>
          <a:blip r:embed="rId2"/>
          <a:stretch>
            <a:fillRect/>
          </a:stretch>
        </p:blipFill>
        <p:spPr>
          <a:xfrm>
            <a:off x="371168" y="1999349"/>
            <a:ext cx="8281217" cy="1076681"/>
          </a:xfrm>
          <a:prstGeom prst="rect">
            <a:avLst/>
          </a:prstGeom>
        </p:spPr>
      </p:pic>
      <p:sp>
        <p:nvSpPr>
          <p:cNvPr id="6" name="Content Placeholder 1">
            <a:extLst>
              <a:ext uri="{FF2B5EF4-FFF2-40B4-BE49-F238E27FC236}">
                <a16:creationId xmlns:a16="http://schemas.microsoft.com/office/drawing/2014/main" id="{806C9CDE-503C-41F1-93C2-3EA6C7A1214A}"/>
              </a:ext>
            </a:extLst>
          </p:cNvPr>
          <p:cNvSpPr txBox="1">
            <a:spLocks/>
          </p:cNvSpPr>
          <p:nvPr/>
        </p:nvSpPr>
        <p:spPr>
          <a:xfrm>
            <a:off x="0" y="3048000"/>
            <a:ext cx="8458200" cy="28956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accent2"/>
                </a:solidFill>
                <a:latin typeface="Arial"/>
                <a:ea typeface="+mn-ea"/>
                <a:cs typeface="Arial"/>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a:ea typeface="+mn-ea"/>
                <a:cs typeface="Arial"/>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a:ea typeface="+mn-ea"/>
                <a:cs typeface="Arial"/>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a:ea typeface="+mn-ea"/>
                <a:cs typeface="Arial"/>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777240" marR="0" lvl="0" indent="320040" algn="l" defTabSz="914400" rtl="0" eaLnBrk="1" fontAlgn="auto" latinLnBrk="0" hangingPunct="1">
              <a:lnSpc>
                <a:spcPts val="2100"/>
              </a:lnSpc>
              <a:spcBef>
                <a:spcPts val="0"/>
              </a:spcBef>
              <a:spcAft>
                <a:spcPts val="0"/>
              </a:spcAft>
              <a:buClrTx/>
              <a:buSzTx/>
              <a:buFont typeface="Symbol"/>
              <a:buChar char="·"/>
              <a:tabLst/>
              <a:defRPr/>
            </a:pPr>
            <a:r>
              <a:rPr kumimoji="0" lang="en-US" sz="1600" b="0" i="0" u="none" strike="noStrike" kern="1200" cap="none" spc="-5" normalizeH="0" baseline="0" noProof="0" dirty="0">
                <a:ln>
                  <a:noFill/>
                </a:ln>
                <a:solidFill>
                  <a:srgbClr val="6D6D6D"/>
                </a:solidFill>
                <a:effectLst/>
                <a:uLnTx/>
                <a:uFillTx/>
                <a:latin typeface="Arial" panose="02020603050405020304" pitchFamily="2"/>
                <a:ea typeface="+mn-ea"/>
                <a:cs typeface="+mn-cs"/>
              </a:rPr>
              <a:t>Provide written materials in members’ preferred languages and formats. </a:t>
            </a:r>
          </a:p>
          <a:p>
            <a:pPr marL="777240" marR="868680" lvl="0" indent="320040" algn="l" defTabSz="914400" rtl="0" eaLnBrk="1" fontAlgn="auto" latinLnBrk="0" hangingPunct="1">
              <a:lnSpc>
                <a:spcPts val="2200"/>
              </a:lnSpc>
              <a:spcBef>
                <a:spcPts val="0"/>
              </a:spcBef>
              <a:spcAft>
                <a:spcPts val="0"/>
              </a:spcAft>
              <a:buClrTx/>
              <a:buSzTx/>
              <a:buFont typeface="Symbol"/>
              <a:buChar char="·"/>
              <a:tabLst/>
              <a:defRPr/>
            </a:pPr>
            <a:r>
              <a:rPr kumimoji="0" lang="en-US" sz="1600" b="0" i="0" u="none" strike="noStrike" kern="1200" cap="none" spc="-10" normalizeH="0" baseline="0" noProof="0" dirty="0">
                <a:ln>
                  <a:noFill/>
                </a:ln>
                <a:solidFill>
                  <a:srgbClr val="6D6D6D"/>
                </a:solidFill>
                <a:effectLst/>
                <a:uLnTx/>
                <a:uFillTx/>
                <a:latin typeface="Arial" panose="02020603050405020304" pitchFamily="2"/>
                <a:ea typeface="+mn-ea"/>
                <a:cs typeface="+mn-cs"/>
              </a:rPr>
              <a:t>Do not assume that non-English speakers, including speakers of American Sign Language, will understand notes or other materials </a:t>
            </a:r>
          </a:p>
          <a:p>
            <a:pPr marL="777240" marR="868680" lvl="0" indent="0" algn="l" defTabSz="914400" rtl="0" eaLnBrk="1" fontAlgn="auto" latinLnBrk="0" hangingPunct="1">
              <a:lnSpc>
                <a:spcPts val="2200"/>
              </a:lnSpc>
              <a:spcBef>
                <a:spcPts val="0"/>
              </a:spcBef>
              <a:spcAft>
                <a:spcPts val="0"/>
              </a:spcAft>
              <a:buClrTx/>
              <a:buSzTx/>
              <a:buNone/>
              <a:tabLst/>
              <a:defRPr/>
            </a:pPr>
            <a:r>
              <a:rPr kumimoji="0" lang="en-US" sz="1600" b="0" i="0" u="none" strike="noStrike" kern="1200" cap="none" spc="-10" normalizeH="0" baseline="0" noProof="0" dirty="0">
                <a:ln>
                  <a:noFill/>
                </a:ln>
                <a:solidFill>
                  <a:srgbClr val="6D6D6D"/>
                </a:solidFill>
                <a:effectLst/>
                <a:uLnTx/>
                <a:uFillTx/>
                <a:latin typeface="Arial" panose="02020603050405020304" pitchFamily="2"/>
                <a:ea typeface="+mn-ea"/>
                <a:cs typeface="+mn-cs"/>
              </a:rPr>
              <a:t>written in English. </a:t>
            </a:r>
          </a:p>
          <a:p>
            <a:pPr marL="777240" marR="1143000" lvl="0" indent="320040" algn="l" defTabSz="914400" rtl="0" eaLnBrk="1" fontAlgn="auto" latinLnBrk="0" hangingPunct="1">
              <a:lnSpc>
                <a:spcPts val="2200"/>
              </a:lnSpc>
              <a:spcBef>
                <a:spcPts val="0"/>
              </a:spcBef>
              <a:spcAft>
                <a:spcPts val="0"/>
              </a:spcAft>
              <a:buClrTx/>
              <a:buSzTx/>
              <a:buFont typeface="Symbol"/>
              <a:buChar char="·"/>
              <a:tabLst/>
              <a:defRPr/>
            </a:pPr>
            <a:r>
              <a:rPr kumimoji="0" lang="en-US" sz="1600" b="0" i="0" u="none" strike="noStrike" kern="1200" cap="none" spc="0" normalizeH="0" baseline="0" noProof="0" dirty="0">
                <a:ln>
                  <a:noFill/>
                </a:ln>
                <a:solidFill>
                  <a:srgbClr val="6D6D6D"/>
                </a:solidFill>
                <a:effectLst/>
                <a:uLnTx/>
                <a:uFillTx/>
                <a:latin typeface="Arial" panose="02020603050405020304" pitchFamily="2"/>
                <a:ea typeface="+mn-ea"/>
                <a:cs typeface="+mn-cs"/>
              </a:rPr>
              <a:t>Ensure that members are receiving materials in their preferred alternate format. </a:t>
            </a:r>
          </a:p>
          <a:p>
            <a:pPr marL="777240" marR="548640" lvl="0" indent="320040" algn="l" defTabSz="914400" rtl="0" eaLnBrk="1" fontAlgn="auto" latinLnBrk="0" hangingPunct="1">
              <a:lnSpc>
                <a:spcPts val="2200"/>
              </a:lnSpc>
              <a:spcBef>
                <a:spcPts val="0"/>
              </a:spcBef>
              <a:spcAft>
                <a:spcPts val="0"/>
              </a:spcAft>
              <a:buClrTx/>
              <a:buSzTx/>
              <a:buFont typeface="Symbol"/>
              <a:buChar char="·"/>
              <a:tabLst/>
              <a:defRPr/>
            </a:pPr>
            <a:r>
              <a:rPr kumimoji="0" lang="en-US" sz="1600" b="0" i="0" u="none" strike="noStrike" kern="1200" cap="none" spc="0" normalizeH="0" baseline="0" noProof="0" dirty="0">
                <a:ln>
                  <a:noFill/>
                </a:ln>
                <a:solidFill>
                  <a:srgbClr val="6D6D6D"/>
                </a:solidFill>
                <a:effectLst/>
                <a:uLnTx/>
                <a:uFillTx/>
                <a:latin typeface="Arial" panose="02020603050405020304" pitchFamily="2"/>
                <a:ea typeface="+mn-ea"/>
                <a:cs typeface="+mn-cs"/>
              </a:rPr>
              <a:t>For translated materials, replace text written in one language (source language) into an equivalent text written in another language (target language of member). </a:t>
            </a:r>
          </a:p>
          <a:p>
            <a:pPr marL="777240" marR="0" lvl="0" indent="320040" algn="l" defTabSz="914400" rtl="0" eaLnBrk="1" fontAlgn="auto" latinLnBrk="0" hangingPunct="1">
              <a:lnSpc>
                <a:spcPts val="2200"/>
              </a:lnSpc>
              <a:spcBef>
                <a:spcPts val="0"/>
              </a:spcBef>
              <a:spcAft>
                <a:spcPts val="2310"/>
              </a:spcAft>
              <a:buClrTx/>
              <a:buSzTx/>
              <a:buFont typeface="Symbol"/>
              <a:buChar char="·"/>
              <a:tabLst/>
              <a:defRPr/>
            </a:pPr>
            <a:r>
              <a:rPr kumimoji="0" lang="en-US" sz="1600" b="0" i="0" u="none" strike="noStrike" kern="1200" cap="none" spc="-5" normalizeH="0" baseline="0" noProof="0" dirty="0">
                <a:ln>
                  <a:noFill/>
                </a:ln>
                <a:solidFill>
                  <a:srgbClr val="6D6D6D"/>
                </a:solidFill>
                <a:effectLst/>
                <a:uLnTx/>
                <a:uFillTx/>
                <a:latin typeface="Arial" panose="02020603050405020304" pitchFamily="2"/>
                <a:ea typeface="+mn-ea"/>
                <a:cs typeface="+mn-cs"/>
              </a:rPr>
              <a:t>Translated materials should not substitute oral communication. </a:t>
            </a:r>
          </a:p>
          <a:p>
            <a:endParaRPr lang="en-US" dirty="0"/>
          </a:p>
        </p:txBody>
      </p:sp>
    </p:spTree>
    <p:extLst>
      <p:ext uri="{BB962C8B-B14F-4D97-AF65-F5344CB8AC3E}">
        <p14:creationId xmlns:p14="http://schemas.microsoft.com/office/powerpoint/2010/main" val="3355316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FBC0AA-5846-43B8-3801-76C1F54109C1}"/>
              </a:ext>
            </a:extLst>
          </p:cNvPr>
          <p:cNvSpPr>
            <a:spLocks noGrp="1"/>
          </p:cNvSpPr>
          <p:nvPr>
            <p:ph type="title"/>
          </p:nvPr>
        </p:nvSpPr>
        <p:spPr>
          <a:xfrm>
            <a:off x="381000" y="404091"/>
            <a:ext cx="5715000" cy="1272310"/>
          </a:xfrm>
        </p:spPr>
        <p:txBody>
          <a:bodyPr/>
          <a:lstStyle/>
          <a:p>
            <a:r>
              <a:rPr lang="en-US" dirty="0"/>
              <a:t>Working with Interpreters/Translators </a:t>
            </a:r>
          </a:p>
        </p:txBody>
      </p:sp>
      <p:sp>
        <p:nvSpPr>
          <p:cNvPr id="2" name="Content Placeholder 1">
            <a:extLst>
              <a:ext uri="{FF2B5EF4-FFF2-40B4-BE49-F238E27FC236}">
                <a16:creationId xmlns:a16="http://schemas.microsoft.com/office/drawing/2014/main" id="{21CD1345-B69D-A66C-A1CA-55655CCCDBCC}"/>
              </a:ext>
            </a:extLst>
          </p:cNvPr>
          <p:cNvSpPr>
            <a:spLocks noGrp="1"/>
          </p:cNvSpPr>
          <p:nvPr>
            <p:ph idx="1"/>
          </p:nvPr>
        </p:nvSpPr>
        <p:spPr/>
        <p:txBody>
          <a:bodyPr/>
          <a:lstStyle/>
          <a:p>
            <a:pPr marL="502920" marR="0" lvl="0" indent="320040" algn="l" defTabSz="914400" eaLnBrk="1" fontAlgn="auto" latinLnBrk="0" hangingPunct="1">
              <a:lnSpc>
                <a:spcPts val="2300"/>
              </a:lnSpc>
              <a:spcBef>
                <a:spcPts val="0"/>
              </a:spcBef>
              <a:spcAft>
                <a:spcPts val="0"/>
              </a:spcAft>
              <a:buClrTx/>
              <a:buSzTx/>
              <a:buFont typeface="Symbol"/>
              <a:buChar char="·"/>
              <a:tabLst/>
              <a:defRPr/>
            </a:pPr>
            <a:r>
              <a:rPr kumimoji="0" lang="en-US" sz="1900" b="0" i="0" u="none" strike="noStrike" kern="0" cap="none" spc="15" normalizeH="0" baseline="0" noProof="0" dirty="0">
                <a:ln>
                  <a:noFill/>
                </a:ln>
                <a:solidFill>
                  <a:srgbClr val="6D6D6E"/>
                </a:solidFill>
                <a:effectLst/>
                <a:uLnTx/>
                <a:uFillTx/>
                <a:latin typeface="Arial" panose="02020603050405020304" pitchFamily="2"/>
              </a:rPr>
              <a:t>Use acceptable language assistance services, such as: </a:t>
            </a:r>
          </a:p>
          <a:p>
            <a:pPr marL="914400" marR="0" lvl="0" indent="0" algn="l" defTabSz="914400" eaLnBrk="1" fontAlgn="auto" latinLnBrk="0" hangingPunct="1">
              <a:lnSpc>
                <a:spcPts val="2000"/>
              </a:lnSpc>
              <a:spcBef>
                <a:spcPts val="555"/>
              </a:spcBef>
              <a:spcAft>
                <a:spcPts val="0"/>
              </a:spcAft>
              <a:buClrTx/>
              <a:buSzTx/>
              <a:buFontTx/>
              <a:buNone/>
              <a:tabLst/>
              <a:defRPr/>
            </a:pPr>
            <a:r>
              <a:rPr kumimoji="0" lang="en-US" sz="1700" b="0" i="0" u="none" strike="noStrike" kern="0" cap="none" spc="15" normalizeH="0" baseline="0" noProof="0" dirty="0">
                <a:ln>
                  <a:noFill/>
                </a:ln>
                <a:solidFill>
                  <a:srgbClr val="000000"/>
                </a:solidFill>
                <a:effectLst/>
                <a:uLnTx/>
                <a:uFillTx/>
                <a:latin typeface="Arial" panose="02020603050405020304" pitchFamily="2"/>
              </a:rPr>
              <a:t>‒ Certified bilingual clinicians or staff members whose proficiency has </a:t>
            </a:r>
          </a:p>
          <a:p>
            <a:pPr marL="1280160" marR="1325880" lvl="0" indent="0" algn="l" defTabSz="914400" eaLnBrk="1" fontAlgn="auto" latinLnBrk="0" hangingPunct="1">
              <a:lnSpc>
                <a:spcPts val="2200"/>
              </a:lnSpc>
              <a:spcBef>
                <a:spcPts val="0"/>
              </a:spcBef>
              <a:spcAft>
                <a:spcPts val="0"/>
              </a:spcAft>
              <a:buClrTx/>
              <a:buSzTx/>
              <a:buFontTx/>
              <a:buNone/>
              <a:tabLst/>
              <a:defRPr/>
            </a:pPr>
            <a:r>
              <a:rPr kumimoji="0" lang="en-US" sz="1700" b="0" i="0" u="none" strike="noStrike" kern="0" cap="none" spc="0" normalizeH="0" baseline="0" noProof="0" dirty="0">
                <a:ln>
                  <a:noFill/>
                </a:ln>
                <a:solidFill>
                  <a:srgbClr val="000000"/>
                </a:solidFill>
                <a:effectLst/>
                <a:uLnTx/>
                <a:uFillTx/>
                <a:latin typeface="Arial" panose="02020603050405020304" pitchFamily="2"/>
              </a:rPr>
              <a:t>been confirmed; can communicate directly with members in their preferred language. </a:t>
            </a:r>
          </a:p>
          <a:p>
            <a:pPr marL="914400" marR="0" lvl="0" indent="0" algn="l" defTabSz="914400" eaLnBrk="1" fontAlgn="auto" latinLnBrk="0" hangingPunct="1">
              <a:lnSpc>
                <a:spcPts val="2000"/>
              </a:lnSpc>
              <a:spcBef>
                <a:spcPts val="545"/>
              </a:spcBef>
              <a:spcAft>
                <a:spcPts val="0"/>
              </a:spcAft>
              <a:buClrTx/>
              <a:buSzTx/>
              <a:buFontTx/>
              <a:buNone/>
              <a:tabLst/>
              <a:defRPr/>
            </a:pPr>
            <a:r>
              <a:rPr kumimoji="0" lang="en-US" sz="1700" b="0" i="0" u="none" strike="noStrike" kern="0" cap="none" spc="25" normalizeH="0" baseline="0" noProof="0" dirty="0">
                <a:ln>
                  <a:noFill/>
                </a:ln>
                <a:solidFill>
                  <a:srgbClr val="000000"/>
                </a:solidFill>
                <a:effectLst/>
                <a:uLnTx/>
                <a:uFillTx/>
                <a:latin typeface="Arial" panose="02020603050405020304" pitchFamily="2"/>
              </a:rPr>
              <a:t>‒ On-site trained medical interpreters. </a:t>
            </a:r>
          </a:p>
          <a:p>
            <a:pPr marL="914400" marR="0" lvl="0" indent="0" algn="l" defTabSz="914400" eaLnBrk="1" fontAlgn="auto" latinLnBrk="0" hangingPunct="1">
              <a:lnSpc>
                <a:spcPts val="2000"/>
              </a:lnSpc>
              <a:spcBef>
                <a:spcPts val="550"/>
              </a:spcBef>
              <a:spcAft>
                <a:spcPts val="0"/>
              </a:spcAft>
              <a:buClrTx/>
              <a:buSzTx/>
              <a:buFontTx/>
              <a:buNone/>
              <a:tabLst/>
              <a:defRPr/>
            </a:pPr>
            <a:r>
              <a:rPr kumimoji="0" lang="en-US" sz="1700" b="0" i="0" u="none" strike="noStrike" kern="0" cap="none" spc="15" normalizeH="0" baseline="0" noProof="0" dirty="0">
                <a:ln>
                  <a:noFill/>
                </a:ln>
                <a:solidFill>
                  <a:srgbClr val="000000"/>
                </a:solidFill>
                <a:effectLst/>
                <a:uLnTx/>
                <a:uFillTx/>
                <a:latin typeface="Arial" panose="02020603050405020304" pitchFamily="2"/>
              </a:rPr>
              <a:t>‒ Telephone or video medical interpreter services. </a:t>
            </a:r>
          </a:p>
          <a:p>
            <a:pPr marL="502920" marR="0" lvl="0" indent="320040" algn="l" defTabSz="914400" eaLnBrk="1" fontAlgn="auto" latinLnBrk="0" hangingPunct="1">
              <a:lnSpc>
                <a:spcPts val="2500"/>
              </a:lnSpc>
              <a:spcBef>
                <a:spcPts val="390"/>
              </a:spcBef>
              <a:spcAft>
                <a:spcPts val="0"/>
              </a:spcAft>
              <a:buClrTx/>
              <a:buSzTx/>
              <a:buFont typeface="Symbol"/>
              <a:buChar char="·"/>
              <a:tabLst/>
              <a:defRPr/>
            </a:pPr>
            <a:r>
              <a:rPr kumimoji="0" lang="en-US" sz="1900" b="0" i="0" u="none" strike="noStrike" kern="0" cap="none" spc="15" normalizeH="0" baseline="0" noProof="0" dirty="0">
                <a:ln>
                  <a:noFill/>
                </a:ln>
                <a:solidFill>
                  <a:srgbClr val="6D6D6E"/>
                </a:solidFill>
                <a:effectLst/>
                <a:uLnTx/>
                <a:uFillTx/>
                <a:latin typeface="Arial" panose="02020603050405020304" pitchFamily="2"/>
              </a:rPr>
              <a:t>Unacceptable language assistance services include: </a:t>
            </a:r>
          </a:p>
          <a:p>
            <a:pPr marL="914400" marR="0" lvl="0" indent="0" algn="l" defTabSz="914400" eaLnBrk="1" fontAlgn="auto" latinLnBrk="0" hangingPunct="1">
              <a:lnSpc>
                <a:spcPts val="2000"/>
              </a:lnSpc>
              <a:spcBef>
                <a:spcPts val="555"/>
              </a:spcBef>
              <a:spcAft>
                <a:spcPts val="0"/>
              </a:spcAft>
              <a:buClrTx/>
              <a:buSzTx/>
              <a:buFontTx/>
              <a:buNone/>
              <a:tabLst>
                <a:tab pos="1280160" algn="l"/>
              </a:tabLst>
              <a:defRPr/>
            </a:pPr>
            <a:r>
              <a:rPr kumimoji="0" lang="en-US" sz="1700" b="0" i="0" u="none" strike="noStrike" kern="0" cap="none" spc="-5" normalizeH="0" baseline="0" noProof="0" dirty="0">
                <a:ln>
                  <a:noFill/>
                </a:ln>
                <a:solidFill>
                  <a:srgbClr val="000000"/>
                </a:solidFill>
                <a:effectLst/>
                <a:uLnTx/>
                <a:uFillTx/>
                <a:latin typeface="Arial" panose="02020603050405020304" pitchFamily="2"/>
              </a:rPr>
              <a:t>‒ Clinicians or staff who are not certified as bilingual certified staff. </a:t>
            </a:r>
          </a:p>
          <a:p>
            <a:pPr marL="914400" marR="0" lvl="0" indent="0" algn="l" defTabSz="914400" eaLnBrk="1" fontAlgn="auto" latinLnBrk="0" hangingPunct="1">
              <a:lnSpc>
                <a:spcPts val="2000"/>
              </a:lnSpc>
              <a:spcBef>
                <a:spcPts val="545"/>
              </a:spcBef>
              <a:spcAft>
                <a:spcPts val="0"/>
              </a:spcAft>
              <a:buClrTx/>
              <a:buSzTx/>
              <a:buFontTx/>
              <a:buNone/>
              <a:tabLst/>
              <a:defRPr/>
            </a:pPr>
            <a:r>
              <a:rPr kumimoji="0" lang="en-US" sz="1700" b="0" i="0" u="none" strike="noStrike" kern="0" cap="none" spc="55" normalizeH="0" baseline="0" noProof="0" dirty="0">
                <a:ln>
                  <a:noFill/>
                </a:ln>
                <a:solidFill>
                  <a:srgbClr val="000000"/>
                </a:solidFill>
                <a:effectLst/>
                <a:uLnTx/>
                <a:uFillTx/>
                <a:latin typeface="Arial" panose="02020603050405020304" pitchFamily="2"/>
              </a:rPr>
              <a:t>‒ Minor children. </a:t>
            </a:r>
          </a:p>
          <a:p>
            <a:pPr marL="914400" marR="0" lvl="0" indent="0" algn="l" defTabSz="914400" eaLnBrk="1" fontAlgn="auto" latinLnBrk="0" hangingPunct="1">
              <a:lnSpc>
                <a:spcPts val="2000"/>
              </a:lnSpc>
              <a:spcBef>
                <a:spcPts val="550"/>
              </a:spcBef>
              <a:spcAft>
                <a:spcPts val="9550"/>
              </a:spcAft>
              <a:buClrTx/>
              <a:buSzTx/>
              <a:buFontTx/>
              <a:buNone/>
              <a:tabLst/>
              <a:defRPr/>
            </a:pPr>
            <a:r>
              <a:rPr kumimoji="0" lang="en-US" sz="1700" b="0" i="0" u="none" strike="noStrike" kern="0" cap="none" spc="35" normalizeH="0" baseline="0" noProof="0" dirty="0">
                <a:ln>
                  <a:noFill/>
                </a:ln>
                <a:solidFill>
                  <a:srgbClr val="000000"/>
                </a:solidFill>
                <a:effectLst/>
                <a:uLnTx/>
                <a:uFillTx/>
                <a:latin typeface="Arial" panose="02020603050405020304" pitchFamily="2"/>
              </a:rPr>
              <a:t>‒ Member’s family or friends. </a:t>
            </a:r>
          </a:p>
          <a:p>
            <a:endParaRPr lang="en-US" dirty="0"/>
          </a:p>
        </p:txBody>
      </p:sp>
    </p:spTree>
    <p:extLst>
      <p:ext uri="{BB962C8B-B14F-4D97-AF65-F5344CB8AC3E}">
        <p14:creationId xmlns:p14="http://schemas.microsoft.com/office/powerpoint/2010/main" val="4100147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C788FF-6C98-14D4-BDD7-74EE629FB682}"/>
              </a:ext>
            </a:extLst>
          </p:cNvPr>
          <p:cNvSpPr>
            <a:spLocks noGrp="1"/>
          </p:cNvSpPr>
          <p:nvPr>
            <p:ph type="title"/>
          </p:nvPr>
        </p:nvSpPr>
        <p:spPr>
          <a:xfrm>
            <a:off x="381000" y="404091"/>
            <a:ext cx="5715000" cy="1272310"/>
          </a:xfrm>
        </p:spPr>
        <p:txBody>
          <a:bodyPr/>
          <a:lstStyle/>
          <a:p>
            <a:r>
              <a:rPr lang="en-US" dirty="0"/>
              <a:t>Working with Interpreters </a:t>
            </a:r>
          </a:p>
        </p:txBody>
      </p:sp>
      <p:sp>
        <p:nvSpPr>
          <p:cNvPr id="2" name="Content Placeholder 1">
            <a:extLst>
              <a:ext uri="{FF2B5EF4-FFF2-40B4-BE49-F238E27FC236}">
                <a16:creationId xmlns:a16="http://schemas.microsoft.com/office/drawing/2014/main" id="{F6507B6D-A008-6346-9110-4FA093871C4B}"/>
              </a:ext>
            </a:extLst>
          </p:cNvPr>
          <p:cNvSpPr>
            <a:spLocks noGrp="1"/>
          </p:cNvSpPr>
          <p:nvPr>
            <p:ph idx="1"/>
          </p:nvPr>
        </p:nvSpPr>
        <p:spPr/>
        <p:txBody>
          <a:bodyPr/>
          <a:lstStyle/>
          <a:p>
            <a:pPr marL="502920" marR="0" lvl="0" indent="274320" algn="l" defTabSz="914400" eaLnBrk="1" fontAlgn="auto" latinLnBrk="0" hangingPunct="1">
              <a:lnSpc>
                <a:spcPts val="2300"/>
              </a:lnSpc>
              <a:spcBef>
                <a:spcPts val="0"/>
              </a:spcBef>
              <a:spcAft>
                <a:spcPts val="0"/>
              </a:spcAft>
              <a:buClrTx/>
              <a:buSzTx/>
              <a:buFont typeface="Symbol"/>
              <a:buChar char="·"/>
              <a:tabLst/>
              <a:defRPr/>
            </a:pPr>
            <a:r>
              <a:rPr kumimoji="0" lang="en-US" sz="1900" b="0" i="0" u="none" strike="noStrike" kern="0" cap="none" spc="0" normalizeH="0" baseline="0" noProof="0" dirty="0">
                <a:ln>
                  <a:noFill/>
                </a:ln>
                <a:solidFill>
                  <a:srgbClr val="6D6D6E"/>
                </a:solidFill>
                <a:effectLst/>
                <a:uLnTx/>
                <a:uFillTx/>
                <a:latin typeface="Arial" panose="02020603050405020304" pitchFamily="2"/>
              </a:rPr>
              <a:t>Tips for working with interpreters: </a:t>
            </a:r>
          </a:p>
          <a:p>
            <a:pPr marL="914400" marR="0" lvl="0" indent="0" algn="l" defTabSz="914400" eaLnBrk="1" fontAlgn="auto" latinLnBrk="0" hangingPunct="1">
              <a:lnSpc>
                <a:spcPts val="2200"/>
              </a:lnSpc>
              <a:spcBef>
                <a:spcPts val="0"/>
              </a:spcBef>
              <a:spcAft>
                <a:spcPts val="0"/>
              </a:spcAft>
              <a:buClrTx/>
              <a:buSzTx/>
              <a:buFontTx/>
              <a:buNone/>
              <a:tabLst/>
              <a:defRPr/>
            </a:pPr>
            <a:r>
              <a:rPr kumimoji="0" lang="en-US" sz="1700" b="0" i="0" u="none" strike="noStrike" kern="0" cap="none" spc="50" normalizeH="0" baseline="0" noProof="0" dirty="0">
                <a:ln>
                  <a:noFill/>
                </a:ln>
                <a:solidFill>
                  <a:srgbClr val="000000"/>
                </a:solidFill>
                <a:effectLst/>
                <a:uLnTx/>
                <a:uFillTx/>
                <a:latin typeface="Arial" panose="02020603050405020304" pitchFamily="2"/>
              </a:rPr>
              <a:t>‒ Keep your sentences short, pausing to allow for interpretation. Stop in </a:t>
            </a:r>
          </a:p>
          <a:p>
            <a:pPr marL="0" marR="0" lvl="0" indent="0" algn="ctr" defTabSz="914400" eaLnBrk="1" fontAlgn="auto" latinLnBrk="0" hangingPunct="1">
              <a:lnSpc>
                <a:spcPts val="2200"/>
              </a:lnSpc>
              <a:spcBef>
                <a:spcPts val="0"/>
              </a:spcBef>
              <a:spcAft>
                <a:spcPts val="0"/>
              </a:spcAft>
              <a:buClrTx/>
              <a:buSzTx/>
              <a:buFontTx/>
              <a:buNone/>
              <a:tabLst/>
              <a:defRPr/>
            </a:pPr>
            <a:r>
              <a:rPr kumimoji="0" lang="en-US" sz="1700" b="0" i="0" u="none" strike="noStrike" kern="0" cap="none" spc="30" normalizeH="0" baseline="0" noProof="0" dirty="0">
                <a:ln>
                  <a:noFill/>
                </a:ln>
                <a:solidFill>
                  <a:srgbClr val="000000"/>
                </a:solidFill>
                <a:effectLst/>
                <a:uLnTx/>
                <a:uFillTx/>
                <a:latin typeface="Arial" panose="02020603050405020304" pitchFamily="2"/>
              </a:rPr>
              <a:t>natural places to allow the interpreter to pass along your message. </a:t>
            </a:r>
          </a:p>
          <a:p>
            <a:pPr marL="914400" marR="0" lvl="0" indent="0" algn="l" defTabSz="914400" eaLnBrk="1" fontAlgn="auto" latinLnBrk="0" hangingPunct="1">
              <a:lnSpc>
                <a:spcPts val="2200"/>
              </a:lnSpc>
              <a:spcBef>
                <a:spcPts val="0"/>
              </a:spcBef>
              <a:spcAft>
                <a:spcPts val="0"/>
              </a:spcAft>
              <a:buClrTx/>
              <a:buSzTx/>
              <a:buFontTx/>
              <a:buNone/>
              <a:tabLst/>
              <a:defRPr/>
            </a:pPr>
            <a:r>
              <a:rPr kumimoji="0" lang="en-US" sz="1700" b="0" i="0" u="none" strike="noStrike" kern="0" cap="none" spc="50" normalizeH="0" baseline="0" noProof="0" dirty="0">
                <a:ln>
                  <a:noFill/>
                </a:ln>
                <a:solidFill>
                  <a:srgbClr val="000000"/>
                </a:solidFill>
                <a:effectLst/>
                <a:uLnTx/>
                <a:uFillTx/>
                <a:latin typeface="Arial" panose="02020603050405020304" pitchFamily="2"/>
              </a:rPr>
              <a:t>‒ Speak directly to the member and not to the interpreter. </a:t>
            </a:r>
          </a:p>
          <a:p>
            <a:pPr marL="914400" marR="0" lvl="0" indent="0" algn="l" defTabSz="914400" eaLnBrk="1" fontAlgn="auto" latinLnBrk="0" hangingPunct="1">
              <a:lnSpc>
                <a:spcPts val="2200"/>
              </a:lnSpc>
              <a:spcBef>
                <a:spcPts val="0"/>
              </a:spcBef>
              <a:spcAft>
                <a:spcPts val="0"/>
              </a:spcAft>
              <a:buClrTx/>
              <a:buSzTx/>
              <a:buFontTx/>
              <a:buNone/>
              <a:tabLst/>
              <a:defRPr/>
            </a:pPr>
            <a:r>
              <a:rPr kumimoji="0" lang="en-US" sz="1700" b="0" i="0" u="none" strike="noStrike" kern="0" cap="none" spc="65" normalizeH="0" baseline="0" noProof="0" dirty="0">
                <a:ln>
                  <a:noFill/>
                </a:ln>
                <a:solidFill>
                  <a:srgbClr val="000000"/>
                </a:solidFill>
                <a:effectLst/>
                <a:uLnTx/>
                <a:uFillTx/>
                <a:latin typeface="Arial" panose="02020603050405020304" pitchFamily="2"/>
              </a:rPr>
              <a:t>‒ Ask only one question at a time. </a:t>
            </a:r>
          </a:p>
          <a:p>
            <a:pPr marL="914400" marR="0" lvl="0" indent="0" algn="l" defTabSz="914400" eaLnBrk="1" fontAlgn="auto" latinLnBrk="0" hangingPunct="1">
              <a:lnSpc>
                <a:spcPts val="2200"/>
              </a:lnSpc>
              <a:spcBef>
                <a:spcPts val="0"/>
              </a:spcBef>
              <a:spcAft>
                <a:spcPts val="0"/>
              </a:spcAft>
              <a:buClrTx/>
              <a:buSzTx/>
              <a:buFontTx/>
              <a:buNone/>
              <a:tabLst>
                <a:tab pos="1280160" algn="l"/>
              </a:tabLst>
              <a:defRPr/>
            </a:pPr>
            <a:r>
              <a:rPr kumimoji="0" lang="en-US" sz="1700" b="0" i="0" u="none" strike="noStrike" kern="0" cap="none" spc="30" normalizeH="0" baseline="0" noProof="0" dirty="0">
                <a:ln>
                  <a:noFill/>
                </a:ln>
                <a:solidFill>
                  <a:srgbClr val="000000"/>
                </a:solidFill>
                <a:effectLst/>
                <a:uLnTx/>
                <a:uFillTx/>
                <a:latin typeface="Arial" panose="02020603050405020304" pitchFamily="2"/>
              </a:rPr>
              <a:t>‒ Be prepared to repeat yourself using different words if your message is </a:t>
            </a:r>
          </a:p>
          <a:p>
            <a:pPr marL="1280160" marR="0" lvl="0" indent="0" algn="l" defTabSz="914400" eaLnBrk="1" fontAlgn="auto" latinLnBrk="0" hangingPunct="1">
              <a:lnSpc>
                <a:spcPts val="2200"/>
              </a:lnSpc>
              <a:spcBef>
                <a:spcPts val="0"/>
              </a:spcBef>
              <a:spcAft>
                <a:spcPts val="0"/>
              </a:spcAft>
              <a:buClrTx/>
              <a:buSzTx/>
              <a:buFontTx/>
              <a:buNone/>
              <a:tabLst/>
              <a:defRPr/>
            </a:pPr>
            <a:r>
              <a:rPr kumimoji="0" lang="en-US" sz="1700" b="0" i="0" u="none" strike="noStrike" kern="0" cap="none" spc="0" normalizeH="0" baseline="0" noProof="0" dirty="0">
                <a:ln>
                  <a:noFill/>
                </a:ln>
                <a:solidFill>
                  <a:srgbClr val="000000"/>
                </a:solidFill>
                <a:effectLst/>
                <a:uLnTx/>
                <a:uFillTx/>
                <a:latin typeface="Arial" panose="02020603050405020304" pitchFamily="2"/>
              </a:rPr>
              <a:t>not understood. </a:t>
            </a:r>
          </a:p>
          <a:p>
            <a:pPr marL="914400" marR="0" lvl="0" indent="0" algn="l" defTabSz="914400" eaLnBrk="1" fontAlgn="auto" latinLnBrk="0" hangingPunct="1">
              <a:lnSpc>
                <a:spcPts val="2200"/>
              </a:lnSpc>
              <a:spcBef>
                <a:spcPts val="0"/>
              </a:spcBef>
              <a:spcAft>
                <a:spcPts val="0"/>
              </a:spcAft>
              <a:buClrTx/>
              <a:buSzTx/>
              <a:buFontTx/>
              <a:buNone/>
              <a:tabLst/>
              <a:defRPr/>
            </a:pPr>
            <a:r>
              <a:rPr kumimoji="0" lang="en-US" sz="1700" b="0" i="0" u="none" strike="noStrike" kern="0" cap="none" spc="60" normalizeH="0" baseline="0" noProof="0" dirty="0">
                <a:ln>
                  <a:noFill/>
                </a:ln>
                <a:solidFill>
                  <a:srgbClr val="000000"/>
                </a:solidFill>
                <a:effectLst/>
                <a:uLnTx/>
                <a:uFillTx/>
                <a:latin typeface="Arial" panose="02020603050405020304" pitchFamily="2"/>
              </a:rPr>
              <a:t>‒ Check to make sure that your message is understood. </a:t>
            </a:r>
          </a:p>
          <a:p>
            <a:pPr marL="502920" marR="0" lvl="0" indent="274320" algn="l" defTabSz="914400" eaLnBrk="1" fontAlgn="auto" latinLnBrk="0" hangingPunct="1">
              <a:lnSpc>
                <a:spcPts val="2500"/>
              </a:lnSpc>
              <a:spcBef>
                <a:spcPts val="2320"/>
              </a:spcBef>
              <a:spcAft>
                <a:spcPts val="0"/>
              </a:spcAft>
              <a:buClrTx/>
              <a:buSzTx/>
              <a:buFont typeface="Symbol"/>
              <a:buChar char="·"/>
              <a:tabLst/>
              <a:defRPr/>
            </a:pPr>
            <a:r>
              <a:rPr kumimoji="0" lang="en-US" sz="1900" b="0" i="0" u="none" strike="noStrike" kern="0" cap="none" spc="15" normalizeH="0" baseline="0" noProof="0" dirty="0">
                <a:ln>
                  <a:noFill/>
                </a:ln>
                <a:solidFill>
                  <a:srgbClr val="6D6D6E"/>
                </a:solidFill>
                <a:effectLst/>
                <a:uLnTx/>
                <a:uFillTx/>
                <a:latin typeface="Arial" panose="02020603050405020304" pitchFamily="2"/>
              </a:rPr>
              <a:t>Complimentary Interpretation Services </a:t>
            </a:r>
          </a:p>
          <a:p>
            <a:pPr marL="914400" marR="0" lvl="0" indent="0" algn="l" defTabSz="914400" eaLnBrk="1" fontAlgn="auto" latinLnBrk="0" hangingPunct="1">
              <a:lnSpc>
                <a:spcPts val="2200"/>
              </a:lnSpc>
              <a:spcBef>
                <a:spcPts val="0"/>
              </a:spcBef>
              <a:spcAft>
                <a:spcPts val="0"/>
              </a:spcAft>
              <a:buClrTx/>
              <a:buSzTx/>
              <a:buFontTx/>
              <a:buNone/>
              <a:tabLst/>
              <a:defRPr/>
            </a:pPr>
            <a:r>
              <a:rPr kumimoji="0" lang="en-US" sz="1700" b="0" i="0" u="none" strike="noStrike" kern="0" cap="none" spc="45" normalizeH="0" baseline="0" noProof="0" dirty="0">
                <a:ln>
                  <a:noFill/>
                </a:ln>
                <a:solidFill>
                  <a:srgbClr val="000000"/>
                </a:solidFill>
                <a:effectLst/>
                <a:uLnTx/>
                <a:uFillTx/>
                <a:latin typeface="Arial" panose="02020603050405020304" pitchFamily="2"/>
              </a:rPr>
              <a:t>‒ Magnolia offers interpretation services to providers at no cost. </a:t>
            </a:r>
          </a:p>
          <a:p>
            <a:pPr marL="914400" marR="0" lvl="0" indent="0" algn="l" defTabSz="914400" eaLnBrk="1" fontAlgn="auto" latinLnBrk="0" hangingPunct="1">
              <a:lnSpc>
                <a:spcPts val="2200"/>
              </a:lnSpc>
              <a:spcBef>
                <a:spcPts val="0"/>
              </a:spcBef>
              <a:spcAft>
                <a:spcPts val="0"/>
              </a:spcAft>
              <a:buClrTx/>
              <a:buSzTx/>
              <a:buFontTx/>
              <a:buNone/>
              <a:tabLst/>
              <a:defRPr/>
            </a:pPr>
            <a:r>
              <a:rPr kumimoji="0" lang="en-US" sz="1700" b="0" i="0" u="none" strike="noStrike" kern="0" cap="none" spc="45" normalizeH="0" baseline="0" noProof="0" dirty="0">
                <a:ln>
                  <a:noFill/>
                </a:ln>
                <a:solidFill>
                  <a:srgbClr val="000000"/>
                </a:solidFill>
                <a:effectLst/>
                <a:uLnTx/>
                <a:uFillTx/>
                <a:latin typeface="Arial" panose="02020603050405020304" pitchFamily="2"/>
              </a:rPr>
              <a:t>‒ To access telephonic interpreters for your members or to schedule an in-</a:t>
            </a:r>
            <a:r>
              <a:rPr kumimoji="0" lang="en-US" sz="100" b="0" i="0" u="none" strike="noStrike" kern="0" cap="none" spc="0" normalizeH="0" baseline="0" noProof="0" dirty="0">
                <a:ln>
                  <a:noFill/>
                </a:ln>
                <a:solidFill>
                  <a:srgbClr val="000000"/>
                </a:solidFill>
                <a:effectLst/>
                <a:uLnTx/>
                <a:uFillTx/>
                <a:latin typeface="Arial" panose="02020603050405020304" pitchFamily="2"/>
              </a:rPr>
              <a:t> </a:t>
            </a:r>
            <a:r>
              <a:rPr kumimoji="0" lang="en-US" sz="1700" b="0" i="0" u="none" strike="noStrike" kern="0" cap="none" spc="35" normalizeH="0" baseline="0" noProof="0" dirty="0">
                <a:ln>
                  <a:noFill/>
                </a:ln>
                <a:solidFill>
                  <a:srgbClr val="000000"/>
                </a:solidFill>
                <a:effectLst/>
                <a:uLnTx/>
                <a:uFillTx/>
                <a:latin typeface="Arial" panose="02020603050405020304" pitchFamily="2"/>
              </a:rPr>
              <a:t>person interpreter, please contact Magnolia’s Member Services </a:t>
            </a:r>
          </a:p>
          <a:p>
            <a:pPr marL="1188720" marR="0" lvl="0" indent="0" algn="l" defTabSz="914400" eaLnBrk="1" fontAlgn="auto" latinLnBrk="0" hangingPunct="1">
              <a:lnSpc>
                <a:spcPts val="2200"/>
              </a:lnSpc>
              <a:spcBef>
                <a:spcPts val="0"/>
              </a:spcBef>
              <a:spcAft>
                <a:spcPts val="0"/>
              </a:spcAft>
              <a:buClrTx/>
              <a:buSzTx/>
              <a:buFontTx/>
              <a:buNone/>
              <a:tabLst/>
              <a:defRPr/>
            </a:pPr>
            <a:r>
              <a:rPr kumimoji="0" lang="en-US" sz="1700" b="0" i="0" u="none" strike="noStrike" kern="0" cap="none" spc="0" normalizeH="0" baseline="0" noProof="0" dirty="0">
                <a:ln>
                  <a:noFill/>
                </a:ln>
                <a:solidFill>
                  <a:srgbClr val="000000"/>
                </a:solidFill>
                <a:effectLst/>
                <a:uLnTx/>
                <a:uFillTx/>
                <a:latin typeface="Arial" panose="02020603050405020304" pitchFamily="2"/>
              </a:rPr>
              <a:t>department. </a:t>
            </a:r>
          </a:p>
          <a:p>
            <a:endParaRPr lang="en-US" dirty="0"/>
          </a:p>
        </p:txBody>
      </p:sp>
    </p:spTree>
    <p:extLst>
      <p:ext uri="{BB962C8B-B14F-4D97-AF65-F5344CB8AC3E}">
        <p14:creationId xmlns:p14="http://schemas.microsoft.com/office/powerpoint/2010/main" val="3229435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D0C1776-A445-02CE-A484-F53A383ED2EF}"/>
              </a:ext>
            </a:extLst>
          </p:cNvPr>
          <p:cNvSpPr>
            <a:spLocks noGrp="1"/>
          </p:cNvSpPr>
          <p:nvPr>
            <p:ph type="title"/>
          </p:nvPr>
        </p:nvSpPr>
        <p:spPr/>
        <p:txBody>
          <a:bodyPr/>
          <a:lstStyle/>
          <a:p>
            <a:r>
              <a:rPr lang="en-US" dirty="0"/>
              <a:t>Agenda </a:t>
            </a:r>
          </a:p>
        </p:txBody>
      </p:sp>
      <p:sp>
        <p:nvSpPr>
          <p:cNvPr id="2" name="Content Placeholder 1">
            <a:extLst>
              <a:ext uri="{FF2B5EF4-FFF2-40B4-BE49-F238E27FC236}">
                <a16:creationId xmlns:a16="http://schemas.microsoft.com/office/drawing/2014/main" id="{C5F687B6-9FB4-DA59-D4F0-0838D4BD908D}"/>
              </a:ext>
            </a:extLst>
          </p:cNvPr>
          <p:cNvSpPr>
            <a:spLocks noGrp="1"/>
          </p:cNvSpPr>
          <p:nvPr>
            <p:ph idx="1"/>
          </p:nvPr>
        </p:nvSpPr>
        <p:spPr/>
        <p:txBody>
          <a:bodyPr/>
          <a:lstStyle/>
          <a:p>
            <a:r>
              <a:rPr lang="en-US" dirty="0"/>
              <a:t>Health Communication </a:t>
            </a:r>
          </a:p>
          <a:p>
            <a:r>
              <a:rPr lang="en-US" dirty="0"/>
              <a:t>Health Literacy </a:t>
            </a:r>
          </a:p>
          <a:p>
            <a:r>
              <a:rPr lang="en-US" dirty="0"/>
              <a:t>Auxiliary Aids and Interpreter Services </a:t>
            </a:r>
          </a:p>
          <a:p>
            <a:r>
              <a:rPr lang="en-US" dirty="0"/>
              <a:t>Cultural Competency </a:t>
            </a:r>
          </a:p>
          <a:p>
            <a:pPr marL="0" indent="0">
              <a:buNone/>
            </a:pPr>
            <a:r>
              <a:rPr lang="en-US" dirty="0"/>
              <a:t> </a:t>
            </a:r>
          </a:p>
          <a:p>
            <a:endParaRPr lang="en-US" dirty="0"/>
          </a:p>
        </p:txBody>
      </p:sp>
    </p:spTree>
    <p:extLst>
      <p:ext uri="{BB962C8B-B14F-4D97-AF65-F5344CB8AC3E}">
        <p14:creationId xmlns:p14="http://schemas.microsoft.com/office/powerpoint/2010/main" val="28567552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F7151-3D10-1AF7-6D2B-956BD4469A99}"/>
              </a:ext>
            </a:extLst>
          </p:cNvPr>
          <p:cNvSpPr>
            <a:spLocks noGrp="1"/>
          </p:cNvSpPr>
          <p:nvPr>
            <p:ph type="ctrTitle"/>
          </p:nvPr>
        </p:nvSpPr>
        <p:spPr/>
        <p:txBody>
          <a:bodyPr/>
          <a:lstStyle/>
          <a:p>
            <a:r>
              <a:rPr lang="en-US" dirty="0"/>
              <a:t>Cultural Competency </a:t>
            </a:r>
          </a:p>
        </p:txBody>
      </p:sp>
    </p:spTree>
    <p:extLst>
      <p:ext uri="{BB962C8B-B14F-4D97-AF65-F5344CB8AC3E}">
        <p14:creationId xmlns:p14="http://schemas.microsoft.com/office/powerpoint/2010/main" val="40095227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AD39E2F-803B-4A3D-EC70-6AC25DF4EC59}"/>
              </a:ext>
            </a:extLst>
          </p:cNvPr>
          <p:cNvSpPr>
            <a:spLocks noGrp="1"/>
          </p:cNvSpPr>
          <p:nvPr>
            <p:ph type="title"/>
          </p:nvPr>
        </p:nvSpPr>
        <p:spPr/>
        <p:txBody>
          <a:bodyPr/>
          <a:lstStyle/>
          <a:p>
            <a:r>
              <a:rPr lang="en-US" dirty="0"/>
              <a:t>Cultural Competency</a:t>
            </a:r>
          </a:p>
        </p:txBody>
      </p:sp>
      <p:sp>
        <p:nvSpPr>
          <p:cNvPr id="2" name="Content Placeholder 1">
            <a:extLst>
              <a:ext uri="{FF2B5EF4-FFF2-40B4-BE49-F238E27FC236}">
                <a16:creationId xmlns:a16="http://schemas.microsoft.com/office/drawing/2014/main" id="{7B63073C-2E7D-6C05-5ED5-69B733C5EA44}"/>
              </a:ext>
            </a:extLst>
          </p:cNvPr>
          <p:cNvSpPr>
            <a:spLocks noGrp="1"/>
          </p:cNvSpPr>
          <p:nvPr>
            <p:ph idx="1"/>
          </p:nvPr>
        </p:nvSpPr>
        <p:spPr/>
        <p:txBody>
          <a:bodyPr/>
          <a:lstStyle/>
          <a:p>
            <a:pPr marL="777240" marR="640080" lvl="0" indent="274320" algn="l" defTabSz="914400" eaLnBrk="1" fontAlgn="auto" latinLnBrk="0" hangingPunct="1">
              <a:lnSpc>
                <a:spcPts val="2400"/>
              </a:lnSpc>
              <a:spcBef>
                <a:spcPts val="0"/>
              </a:spcBef>
              <a:spcAft>
                <a:spcPts val="22720"/>
              </a:spcAft>
              <a:buClrTx/>
              <a:buSzTx/>
              <a:buFont typeface="Symbol"/>
              <a:buChar char="·"/>
              <a:tabLst/>
              <a:defRPr/>
            </a:pPr>
            <a:r>
              <a:rPr kumimoji="0" lang="en-US" sz="1900" b="1" i="0" u="none" strike="noStrike" kern="0" cap="none" spc="0" normalizeH="0" baseline="0" noProof="0" dirty="0">
                <a:ln>
                  <a:noFill/>
                </a:ln>
                <a:solidFill>
                  <a:srgbClr val="6D6D6D"/>
                </a:solidFill>
                <a:effectLst/>
                <a:uLnTx/>
                <a:uFillTx/>
                <a:latin typeface="Arial" panose="02020603050405020304" pitchFamily="2"/>
              </a:rPr>
              <a:t>Cultural competence </a:t>
            </a:r>
            <a:r>
              <a:rPr kumimoji="0" lang="en-US" sz="1900" b="0" i="0" u="none" strike="noStrike" kern="0" cap="none" spc="0" normalizeH="0" baseline="0" noProof="0" dirty="0">
                <a:ln>
                  <a:noFill/>
                </a:ln>
                <a:solidFill>
                  <a:srgbClr val="6D6D6D"/>
                </a:solidFill>
                <a:effectLst/>
                <a:uLnTx/>
                <a:uFillTx/>
                <a:latin typeface="Arial" panose="02020603050405020304" pitchFamily="2"/>
              </a:rPr>
              <a:t>is having interpersonal skills that allow individuals to increase their understanding, appreciation, acceptance and respect for cultural differences and similarities within, among and between groups, and the sensitivity to know how these differences influence relations with members. </a:t>
            </a:r>
          </a:p>
          <a:p>
            <a:endParaRPr lang="en-US" dirty="0"/>
          </a:p>
        </p:txBody>
      </p:sp>
    </p:spTree>
    <p:extLst>
      <p:ext uri="{BB962C8B-B14F-4D97-AF65-F5344CB8AC3E}">
        <p14:creationId xmlns:p14="http://schemas.microsoft.com/office/powerpoint/2010/main" val="24657662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59C694-F792-1542-6F90-31CDABE34FA3}"/>
              </a:ext>
            </a:extLst>
          </p:cNvPr>
          <p:cNvSpPr>
            <a:spLocks noGrp="1"/>
          </p:cNvSpPr>
          <p:nvPr>
            <p:ph type="title"/>
          </p:nvPr>
        </p:nvSpPr>
        <p:spPr/>
        <p:txBody>
          <a:bodyPr/>
          <a:lstStyle/>
          <a:p>
            <a:r>
              <a:rPr kumimoji="0" lang="en-US" sz="4000" b="0" i="0" u="none" strike="noStrike" kern="1200" cap="none" spc="0" normalizeH="0" baseline="0" noProof="0" dirty="0">
                <a:ln>
                  <a:noFill/>
                </a:ln>
                <a:solidFill>
                  <a:srgbClr val="F58220"/>
                </a:solidFill>
                <a:effectLst/>
                <a:uLnTx/>
                <a:uFillTx/>
                <a:latin typeface="Arial"/>
                <a:ea typeface="+mj-ea"/>
                <a:cs typeface="+mj-cs"/>
              </a:rPr>
              <a:t>Cultural Competency </a:t>
            </a:r>
            <a:r>
              <a:rPr lang="en-US" sz="2000" dirty="0"/>
              <a:t>Cont.</a:t>
            </a:r>
            <a:r>
              <a:rPr kumimoji="0" lang="en-US" sz="4000" b="0" i="0" u="none" strike="noStrike" kern="1200" cap="none" spc="0" normalizeH="0" baseline="0" noProof="0" dirty="0">
                <a:ln>
                  <a:noFill/>
                </a:ln>
                <a:solidFill>
                  <a:srgbClr val="F58220"/>
                </a:solidFill>
                <a:effectLst/>
                <a:uLnTx/>
                <a:uFillTx/>
                <a:latin typeface="Arial"/>
                <a:ea typeface="+mj-ea"/>
                <a:cs typeface="+mj-cs"/>
              </a:rPr>
              <a:t> </a:t>
            </a:r>
            <a:endParaRPr lang="en-US" dirty="0"/>
          </a:p>
        </p:txBody>
      </p:sp>
      <p:sp>
        <p:nvSpPr>
          <p:cNvPr id="2" name="Content Placeholder 1">
            <a:extLst>
              <a:ext uri="{FF2B5EF4-FFF2-40B4-BE49-F238E27FC236}">
                <a16:creationId xmlns:a16="http://schemas.microsoft.com/office/drawing/2014/main" id="{05F89246-E121-A7F6-785F-5C03890DCE90}"/>
              </a:ext>
            </a:extLst>
          </p:cNvPr>
          <p:cNvSpPr>
            <a:spLocks noGrp="1"/>
          </p:cNvSpPr>
          <p:nvPr>
            <p:ph idx="1"/>
          </p:nvPr>
        </p:nvSpPr>
        <p:spPr>
          <a:xfrm>
            <a:off x="-22123" y="1295400"/>
            <a:ext cx="8458200" cy="4571999"/>
          </a:xfrm>
        </p:spPr>
        <p:txBody>
          <a:bodyPr/>
          <a:lstStyle/>
          <a:p>
            <a:pPr marL="502920" marR="0" lvl="0" indent="228600" algn="l" defTabSz="914400" eaLnBrk="1" fontAlgn="auto" latinLnBrk="0" hangingPunct="1">
              <a:lnSpc>
                <a:spcPts val="2100"/>
              </a:lnSpc>
              <a:spcBef>
                <a:spcPts val="0"/>
              </a:spcBef>
              <a:spcAft>
                <a:spcPts val="0"/>
              </a:spcAft>
              <a:buClrTx/>
              <a:buSzTx/>
              <a:buFont typeface="Symbol"/>
              <a:buChar char="·"/>
              <a:tabLst/>
              <a:defRPr/>
            </a:pPr>
            <a:r>
              <a:rPr kumimoji="0" lang="en-US" sz="1800" b="0" i="0" u="none" strike="noStrike" kern="0" cap="none" spc="0" normalizeH="0" baseline="0" noProof="0" dirty="0">
                <a:ln>
                  <a:noFill/>
                </a:ln>
                <a:solidFill>
                  <a:srgbClr val="6D6D6E"/>
                </a:solidFill>
                <a:effectLst/>
                <a:uLnTx/>
                <a:uFillTx/>
                <a:latin typeface="Arial" panose="02020603050405020304" pitchFamily="2"/>
              </a:rPr>
              <a:t>Religion, culture, beliefs and ethnic customs can influence how </a:t>
            </a:r>
          </a:p>
          <a:p>
            <a:pPr marL="731520" marR="0" lvl="0" indent="0" algn="l" defTabSz="914400" eaLnBrk="1" fontAlgn="auto" latinLnBrk="0" hangingPunct="1">
              <a:lnSpc>
                <a:spcPts val="22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6D6D6E"/>
                </a:solidFill>
                <a:effectLst/>
                <a:uLnTx/>
                <a:uFillTx/>
                <a:latin typeface="Arial" panose="02020603050405020304" pitchFamily="2"/>
              </a:rPr>
              <a:t>members understand health concepts, how they take care of their </a:t>
            </a:r>
          </a:p>
          <a:p>
            <a:pPr marL="731520" marR="0" lvl="0" indent="0" algn="l" defTabSz="914400" eaLnBrk="1" fontAlgn="auto" latinLnBrk="0" hangingPunct="1">
              <a:lnSpc>
                <a:spcPts val="22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6D6D6E"/>
                </a:solidFill>
                <a:effectLst/>
                <a:uLnTx/>
                <a:uFillTx/>
                <a:latin typeface="Arial" panose="02020603050405020304" pitchFamily="2"/>
              </a:rPr>
              <a:t>health and how they make decisions related to their health, such as: </a:t>
            </a:r>
          </a:p>
          <a:p>
            <a:pPr marL="1188720" marR="1280160" lvl="0" indent="0" algn="l" defTabSz="914400" eaLnBrk="1" fontAlgn="auto" latinLnBrk="0" hangingPunct="1">
              <a:lnSpc>
                <a:spcPts val="1900"/>
              </a:lnSpc>
              <a:spcBef>
                <a:spcPts val="35"/>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Arial" panose="02020603050405020304" pitchFamily="2"/>
              </a:rPr>
              <a:t>‒ </a:t>
            </a:r>
            <a:r>
              <a:rPr kumimoji="0" lang="en-US" sz="1600" b="1" i="0" u="none" strike="noStrike" kern="0" cap="none" spc="0" normalizeH="0" baseline="0" noProof="0" dirty="0">
                <a:ln>
                  <a:noFill/>
                </a:ln>
                <a:solidFill>
                  <a:srgbClr val="000000"/>
                </a:solidFill>
                <a:effectLst/>
                <a:uLnTx/>
                <a:uFillTx/>
                <a:latin typeface="Arial" panose="02020603050405020304" pitchFamily="2"/>
              </a:rPr>
              <a:t>Talking with their providers. </a:t>
            </a:r>
            <a:r>
              <a:rPr kumimoji="0" lang="en-US" sz="1600" b="0" i="0" u="none" strike="noStrike" kern="0" cap="none" spc="0" normalizeH="0" baseline="0" noProof="0" dirty="0">
                <a:ln>
                  <a:noFill/>
                </a:ln>
                <a:solidFill>
                  <a:srgbClr val="000000"/>
                </a:solidFill>
                <a:effectLst/>
                <a:uLnTx/>
                <a:uFillTx/>
                <a:latin typeface="Arial" panose="02020603050405020304" pitchFamily="2"/>
              </a:rPr>
              <a:t>Each culture has its own way of expressing health-related information For example, depression may be expressed as lethargy, or pain may be expressed as a burning sensation. </a:t>
            </a:r>
          </a:p>
          <a:p>
            <a:pPr marL="914400" marR="0" lvl="0" indent="0" algn="l" defTabSz="914400" eaLnBrk="1" fontAlgn="auto" latinLnBrk="0" hangingPunct="1">
              <a:lnSpc>
                <a:spcPts val="1900"/>
              </a:lnSpc>
              <a:spcBef>
                <a:spcPts val="10"/>
              </a:spcBef>
              <a:spcAft>
                <a:spcPts val="0"/>
              </a:spcAft>
              <a:buClrTx/>
              <a:buSzTx/>
              <a:buFontTx/>
              <a:buNone/>
              <a:tabLst/>
              <a:defRPr/>
            </a:pPr>
            <a:r>
              <a:rPr kumimoji="0" lang="en-US" sz="1600" b="0" i="0" u="none" strike="noStrike" kern="0" cap="none" spc="15" normalizeH="0" baseline="0" noProof="0" dirty="0">
                <a:ln>
                  <a:noFill/>
                </a:ln>
                <a:solidFill>
                  <a:srgbClr val="000000"/>
                </a:solidFill>
                <a:effectLst/>
                <a:uLnTx/>
                <a:uFillTx/>
                <a:latin typeface="Arial" panose="02020603050405020304" pitchFamily="2"/>
              </a:rPr>
              <a:t>‒ </a:t>
            </a:r>
            <a:r>
              <a:rPr kumimoji="0" lang="en-US" sz="1600" b="1" i="0" u="none" strike="noStrike" kern="0" cap="none" spc="15" normalizeH="0" baseline="0" noProof="0" dirty="0">
                <a:ln>
                  <a:noFill/>
                </a:ln>
                <a:solidFill>
                  <a:srgbClr val="000000"/>
                </a:solidFill>
                <a:effectLst/>
                <a:uLnTx/>
                <a:uFillTx/>
                <a:latin typeface="Arial" panose="02020603050405020304" pitchFamily="2"/>
              </a:rPr>
              <a:t>Involving their families. </a:t>
            </a:r>
            <a:r>
              <a:rPr kumimoji="0" lang="en-US" sz="1600" b="0" i="0" u="none" strike="noStrike" kern="0" cap="none" spc="15" normalizeH="0" baseline="0" noProof="0" dirty="0">
                <a:ln>
                  <a:noFill/>
                </a:ln>
                <a:solidFill>
                  <a:srgbClr val="000000"/>
                </a:solidFill>
                <a:effectLst/>
                <a:uLnTx/>
                <a:uFillTx/>
                <a:latin typeface="Arial" panose="02020603050405020304" pitchFamily="2"/>
              </a:rPr>
              <a:t>The family plays an important role in many </a:t>
            </a:r>
          </a:p>
          <a:p>
            <a:pPr marL="1188720" marR="1280160" lvl="0" indent="0" algn="l" defTabSz="914400" eaLnBrk="1" fontAlgn="auto" latinLnBrk="0" hangingPunct="1">
              <a:lnSpc>
                <a:spcPts val="19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Arial" panose="02020603050405020304" pitchFamily="2"/>
              </a:rPr>
              <a:t>cultures. Involve the family in the member’s health care if it is important to them. </a:t>
            </a:r>
          </a:p>
          <a:p>
            <a:pPr marL="1188720" marR="1234440" lvl="0" indent="0" algn="l" defTabSz="914400" eaLnBrk="1" fontAlgn="auto" latinLnBrk="0" hangingPunct="1">
              <a:lnSpc>
                <a:spcPts val="19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Arial" panose="02020603050405020304" pitchFamily="2"/>
              </a:rPr>
              <a:t>‒ </a:t>
            </a:r>
            <a:r>
              <a:rPr kumimoji="0" lang="en-US" sz="1600" b="1" i="0" u="none" strike="noStrike" kern="0" cap="none" spc="0" normalizeH="0" baseline="0" noProof="0" dirty="0">
                <a:ln>
                  <a:noFill/>
                </a:ln>
                <a:solidFill>
                  <a:srgbClr val="000000"/>
                </a:solidFill>
                <a:effectLst/>
                <a:uLnTx/>
                <a:uFillTx/>
                <a:latin typeface="Arial" panose="02020603050405020304" pitchFamily="2"/>
              </a:rPr>
              <a:t>Making food choices. </a:t>
            </a:r>
            <a:r>
              <a:rPr kumimoji="0" lang="en-US" sz="1600" b="0" i="0" u="none" strike="noStrike" kern="0" cap="none" spc="0" normalizeH="0" baseline="0" noProof="0" dirty="0">
                <a:ln>
                  <a:noFill/>
                </a:ln>
                <a:solidFill>
                  <a:srgbClr val="000000"/>
                </a:solidFill>
                <a:effectLst/>
                <a:uLnTx/>
                <a:uFillTx/>
                <a:latin typeface="Arial" panose="02020603050405020304" pitchFamily="2"/>
              </a:rPr>
              <a:t>Foods that are commonly eaten by certain cultures may need to be restricted because of members’ conditions. Explain to members how they can modify their intake of these foods. </a:t>
            </a:r>
          </a:p>
          <a:p>
            <a:pPr marL="1188720" marR="1371600" lvl="0" indent="0" algn="l" defTabSz="914400" eaLnBrk="1" fontAlgn="auto" latinLnBrk="0" hangingPunct="1">
              <a:lnSpc>
                <a:spcPts val="1900"/>
              </a:lnSpc>
              <a:spcBef>
                <a:spcPts val="0"/>
              </a:spcBef>
              <a:spcAft>
                <a:spcPts val="5195"/>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Arial" panose="02020603050405020304" pitchFamily="2"/>
              </a:rPr>
              <a:t>‒ </a:t>
            </a:r>
            <a:r>
              <a:rPr kumimoji="0" lang="en-US" sz="1600" b="1" i="0" u="none" strike="noStrike" kern="0" cap="none" spc="0" normalizeH="0" baseline="0" noProof="0" dirty="0">
                <a:ln>
                  <a:noFill/>
                </a:ln>
                <a:solidFill>
                  <a:srgbClr val="000000"/>
                </a:solidFill>
                <a:effectLst/>
                <a:uLnTx/>
                <a:uFillTx/>
                <a:latin typeface="Arial" panose="02020603050405020304" pitchFamily="2"/>
              </a:rPr>
              <a:t>Advocating for their health. </a:t>
            </a:r>
            <a:r>
              <a:rPr kumimoji="0" lang="en-US" sz="1600" b="0" i="0" u="none" strike="noStrike" kern="0" cap="none" spc="0" normalizeH="0" baseline="0" noProof="0" dirty="0">
                <a:ln>
                  <a:noFill/>
                </a:ln>
                <a:solidFill>
                  <a:srgbClr val="000000"/>
                </a:solidFill>
                <a:effectLst/>
                <a:uLnTx/>
                <a:uFillTx/>
                <a:latin typeface="Arial" panose="02020603050405020304" pitchFamily="2"/>
              </a:rPr>
              <a:t>Some cultures feel that speaking up is challenging the doctor and that it is disrespectful. Let members know you would like them to speak up and ask questions. </a:t>
            </a:r>
          </a:p>
          <a:p>
            <a:endParaRPr lang="en-US" dirty="0"/>
          </a:p>
        </p:txBody>
      </p:sp>
    </p:spTree>
    <p:extLst>
      <p:ext uri="{BB962C8B-B14F-4D97-AF65-F5344CB8AC3E}">
        <p14:creationId xmlns:p14="http://schemas.microsoft.com/office/powerpoint/2010/main" val="787417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C9D12C-BB66-6EA1-A205-427049DCBE27}"/>
              </a:ext>
            </a:extLst>
          </p:cNvPr>
          <p:cNvSpPr>
            <a:spLocks noGrp="1"/>
          </p:cNvSpPr>
          <p:nvPr>
            <p:ph type="title"/>
          </p:nvPr>
        </p:nvSpPr>
        <p:spPr>
          <a:xfrm>
            <a:off x="381000" y="404091"/>
            <a:ext cx="5715000" cy="1043709"/>
          </a:xfrm>
        </p:spPr>
        <p:txBody>
          <a:bodyPr/>
          <a:lstStyle/>
          <a:p>
            <a:r>
              <a:rPr lang="en-US" sz="3200" dirty="0"/>
              <a:t>Become Culturally Competent, Aware and Sensitive </a:t>
            </a:r>
          </a:p>
        </p:txBody>
      </p:sp>
      <p:sp>
        <p:nvSpPr>
          <p:cNvPr id="2" name="Content Placeholder 1">
            <a:extLst>
              <a:ext uri="{FF2B5EF4-FFF2-40B4-BE49-F238E27FC236}">
                <a16:creationId xmlns:a16="http://schemas.microsoft.com/office/drawing/2014/main" id="{481FA0D9-52B7-90C1-7DEC-40100CE8FCC3}"/>
              </a:ext>
            </a:extLst>
          </p:cNvPr>
          <p:cNvSpPr>
            <a:spLocks noGrp="1"/>
          </p:cNvSpPr>
          <p:nvPr>
            <p:ph idx="1"/>
          </p:nvPr>
        </p:nvSpPr>
        <p:spPr>
          <a:xfrm>
            <a:off x="-152400" y="1676400"/>
            <a:ext cx="8458200" cy="4571999"/>
          </a:xfrm>
        </p:spPr>
        <p:txBody>
          <a:bodyPr/>
          <a:lstStyle/>
          <a:p>
            <a:pPr marL="777240" marR="548640" lvl="0" indent="274320" algn="l" defTabSz="914400" eaLnBrk="1" fontAlgn="auto" latinLnBrk="0" hangingPunct="1">
              <a:lnSpc>
                <a:spcPts val="2400"/>
              </a:lnSpc>
              <a:spcBef>
                <a:spcPts val="0"/>
              </a:spcBef>
              <a:spcAft>
                <a:spcPts val="0"/>
              </a:spcAft>
              <a:buClrTx/>
              <a:buSzTx/>
              <a:buFont typeface="Symbol"/>
              <a:buChar char="·"/>
              <a:tabLst/>
              <a:defRPr/>
            </a:pPr>
            <a:r>
              <a:rPr kumimoji="0" lang="en-US" sz="1600" b="0" i="0" u="none" strike="noStrike" kern="0" cap="none" spc="5" normalizeH="0" baseline="0" noProof="0" dirty="0">
                <a:ln>
                  <a:noFill/>
                </a:ln>
                <a:solidFill>
                  <a:srgbClr val="6D6D6D"/>
                </a:solidFill>
                <a:effectLst/>
                <a:uLnTx/>
                <a:uFillTx/>
                <a:latin typeface="Arial" panose="02020603050405020304" pitchFamily="2"/>
              </a:rPr>
              <a:t>Cultural competence emphasizes the idea of effectively operating in different cultural contexts and altering practices to reach different cultural groups. Cultural knowledge, sensitivity and awareness do not include this concept. Although they imply an understanding of cultural similarities and differences, they do not include action or structural change.</a:t>
            </a:r>
            <a:r>
              <a:rPr kumimoji="0" lang="en-US" sz="1600" b="0" i="0" u="none" strike="noStrike" kern="0" cap="none" spc="5" normalizeH="0" baseline="30000" noProof="0" dirty="0">
                <a:ln>
                  <a:noFill/>
                </a:ln>
                <a:solidFill>
                  <a:srgbClr val="6D6D6D"/>
                </a:solidFill>
                <a:effectLst/>
                <a:uLnTx/>
                <a:uFillTx/>
                <a:latin typeface="Arial" panose="02020603050405020304" pitchFamily="2"/>
              </a:rPr>
              <a:t>4</a:t>
            </a:r>
          </a:p>
          <a:p>
            <a:pPr marL="777240" marR="0" lvl="0" indent="274320" algn="l" defTabSz="914400" eaLnBrk="1" fontAlgn="auto" latinLnBrk="0" hangingPunct="1">
              <a:lnSpc>
                <a:spcPts val="2400"/>
              </a:lnSpc>
              <a:spcBef>
                <a:spcPts val="855"/>
              </a:spcBef>
              <a:spcAft>
                <a:spcPts val="0"/>
              </a:spcAft>
              <a:buClrTx/>
              <a:buSzTx/>
              <a:buFont typeface="Symbol"/>
              <a:buChar char="·"/>
              <a:tabLst/>
              <a:defRPr/>
            </a:pPr>
            <a:r>
              <a:rPr kumimoji="0" lang="en-US" sz="1600" b="0" i="0" u="none" strike="noStrike" kern="0" cap="none" spc="35" normalizeH="0" baseline="0" noProof="0" dirty="0">
                <a:ln>
                  <a:noFill/>
                </a:ln>
                <a:solidFill>
                  <a:srgbClr val="6D6D6D"/>
                </a:solidFill>
                <a:effectLst/>
                <a:uLnTx/>
                <a:uFillTx/>
                <a:latin typeface="Arial" panose="02020603050405020304" pitchFamily="2"/>
              </a:rPr>
              <a:t>Gain knowledge of a member’s culture. </a:t>
            </a:r>
          </a:p>
          <a:p>
            <a:pPr marL="914400" marR="0" lvl="0" indent="0" algn="l" defTabSz="914400" eaLnBrk="1" fontAlgn="auto" latinLnBrk="0" hangingPunct="1">
              <a:lnSpc>
                <a:spcPts val="2000"/>
              </a:lnSpc>
              <a:spcBef>
                <a:spcPts val="58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Arial" panose="02020603050405020304" pitchFamily="2"/>
              </a:rPr>
              <a:t>‒ Become familiar with aspects of cultures. </a:t>
            </a:r>
          </a:p>
          <a:p>
            <a:pPr marL="914400" marR="0" lvl="0" indent="0" algn="l" defTabSz="914400" eaLnBrk="1" fontAlgn="auto" latinLnBrk="0" hangingPunct="1">
              <a:lnSpc>
                <a:spcPts val="2000"/>
              </a:lnSpc>
              <a:spcBef>
                <a:spcPts val="570"/>
              </a:spcBef>
              <a:spcAft>
                <a:spcPts val="0"/>
              </a:spcAft>
              <a:buClrTx/>
              <a:buSzTx/>
              <a:buFontTx/>
              <a:buNone/>
              <a:tabLst/>
              <a:defRPr/>
            </a:pPr>
            <a:r>
              <a:rPr kumimoji="0" lang="en-US" sz="1600" b="0" i="0" u="none" strike="noStrike" kern="0" cap="none" spc="5" normalizeH="0" baseline="0" noProof="0" dirty="0">
                <a:ln>
                  <a:noFill/>
                </a:ln>
                <a:solidFill>
                  <a:srgbClr val="000000"/>
                </a:solidFill>
                <a:effectLst/>
                <a:uLnTx/>
                <a:uFillTx/>
                <a:latin typeface="Arial" panose="02020603050405020304" pitchFamily="2"/>
              </a:rPr>
              <a:t>‒ Understand the linguistic, economic and social barriers that members from </a:t>
            </a:r>
          </a:p>
          <a:p>
            <a:pPr marL="1188720" marR="0" lvl="0" indent="0" algn="l" defTabSz="914400" eaLnBrk="1" fontAlgn="auto" latinLnBrk="0" hangingPunct="1">
              <a:lnSpc>
                <a:spcPts val="2000"/>
              </a:lnSpc>
              <a:spcBef>
                <a:spcPts val="575"/>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Arial" panose="02020603050405020304" pitchFamily="2"/>
              </a:rPr>
              <a:t>different cultures face, which may prevent access to health care and social </a:t>
            </a:r>
            <a:r>
              <a:rPr kumimoji="0" lang="en-US" sz="1600" b="0" i="0" u="none" strike="noStrike" kern="0" cap="none" spc="-20" normalizeH="0" baseline="0" noProof="0" dirty="0">
                <a:ln>
                  <a:noFill/>
                </a:ln>
                <a:solidFill>
                  <a:srgbClr val="000000"/>
                </a:solidFill>
                <a:effectLst/>
                <a:uLnTx/>
                <a:uFillTx/>
                <a:latin typeface="Arial" panose="02020603050405020304" pitchFamily="2"/>
              </a:rPr>
              <a:t>services. </a:t>
            </a:r>
          </a:p>
          <a:p>
            <a:pPr marL="914400" marR="0" lvl="0" indent="0" algn="l" defTabSz="914400" eaLnBrk="1" fontAlgn="auto" latinLnBrk="0" hangingPunct="1">
              <a:lnSpc>
                <a:spcPts val="2000"/>
              </a:lnSpc>
              <a:spcBef>
                <a:spcPts val="570"/>
              </a:spcBef>
              <a:spcAft>
                <a:spcPts val="0"/>
              </a:spcAft>
              <a:buClrTx/>
              <a:buSzTx/>
              <a:buFontTx/>
              <a:buNone/>
              <a:tabLst/>
              <a:defRPr/>
            </a:pPr>
            <a:r>
              <a:rPr kumimoji="0" lang="en-US" sz="1600" b="0" i="0" u="none" strike="noStrike" kern="0" cap="none" spc="10" normalizeH="0" baseline="0" noProof="0" dirty="0">
                <a:ln>
                  <a:noFill/>
                </a:ln>
                <a:solidFill>
                  <a:srgbClr val="000000"/>
                </a:solidFill>
                <a:effectLst/>
                <a:uLnTx/>
                <a:uFillTx/>
                <a:latin typeface="Arial" panose="02020603050405020304" pitchFamily="2"/>
              </a:rPr>
              <a:t>‒ Make reasonable attempts to collect race and language specific member </a:t>
            </a:r>
          </a:p>
          <a:p>
            <a:pPr marL="1188720" marR="0" lvl="0" indent="0" algn="l" defTabSz="914400" eaLnBrk="1" fontAlgn="auto" latinLnBrk="0" hangingPunct="1">
              <a:lnSpc>
                <a:spcPts val="2000"/>
              </a:lnSpc>
              <a:spcBef>
                <a:spcPts val="575"/>
              </a:spcBef>
              <a:spcAft>
                <a:spcPts val="1535"/>
              </a:spcAft>
              <a:buClrTx/>
              <a:buSzTx/>
              <a:buFontTx/>
              <a:buNone/>
              <a:tabLst/>
              <a:defRPr/>
            </a:pPr>
            <a:r>
              <a:rPr kumimoji="0" lang="en-US" sz="1600" b="0" i="0" u="none" strike="noStrike" kern="0" cap="none" spc="-20" normalizeH="0" baseline="0" noProof="0" dirty="0">
                <a:ln>
                  <a:noFill/>
                </a:ln>
                <a:solidFill>
                  <a:srgbClr val="000000"/>
                </a:solidFill>
                <a:effectLst/>
                <a:uLnTx/>
                <a:uFillTx/>
                <a:latin typeface="Arial" panose="02020603050405020304" pitchFamily="2"/>
              </a:rPr>
              <a:t>information. </a:t>
            </a:r>
          </a:p>
          <a:p>
            <a:endParaRPr lang="en-US" dirty="0"/>
          </a:p>
        </p:txBody>
      </p:sp>
    </p:spTree>
    <p:extLst>
      <p:ext uri="{BB962C8B-B14F-4D97-AF65-F5344CB8AC3E}">
        <p14:creationId xmlns:p14="http://schemas.microsoft.com/office/powerpoint/2010/main" val="34094972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BEEE28C-85FA-2A0C-6D9E-22EFABCAAB47}"/>
              </a:ext>
            </a:extLst>
          </p:cNvPr>
          <p:cNvSpPr>
            <a:spLocks noGrp="1"/>
          </p:cNvSpPr>
          <p:nvPr>
            <p:ph type="title"/>
          </p:nvPr>
        </p:nvSpPr>
        <p:spPr>
          <a:xfrm>
            <a:off x="381000" y="404091"/>
            <a:ext cx="5715000" cy="967509"/>
          </a:xfrm>
        </p:spPr>
        <p:txBody>
          <a:bodyPr/>
          <a:lstStyle/>
          <a:p>
            <a:r>
              <a:rPr kumimoji="0" lang="en-US" sz="3200" b="0" i="0" u="none" strike="noStrike" kern="1200" cap="none" spc="0" normalizeH="0" baseline="0" noProof="0" dirty="0">
                <a:ln>
                  <a:noFill/>
                </a:ln>
                <a:solidFill>
                  <a:srgbClr val="F58220"/>
                </a:solidFill>
                <a:effectLst/>
                <a:uLnTx/>
                <a:uFillTx/>
                <a:latin typeface="Arial"/>
                <a:ea typeface="+mj-ea"/>
                <a:cs typeface="+mj-cs"/>
              </a:rPr>
              <a:t>Become Culturally Competent, Aware and Sensitive </a:t>
            </a:r>
            <a:r>
              <a:rPr lang="en-US" sz="2000" dirty="0"/>
              <a:t>Cont.</a:t>
            </a:r>
            <a:r>
              <a:rPr kumimoji="0" lang="en-US" sz="3200" b="0" i="0" u="none" strike="noStrike" kern="1200" cap="none" spc="0" normalizeH="0" baseline="0" noProof="0" dirty="0">
                <a:ln>
                  <a:noFill/>
                </a:ln>
                <a:solidFill>
                  <a:srgbClr val="F58220"/>
                </a:solidFill>
                <a:effectLst/>
                <a:uLnTx/>
                <a:uFillTx/>
                <a:latin typeface="Arial"/>
                <a:ea typeface="+mj-ea"/>
                <a:cs typeface="+mj-cs"/>
              </a:rPr>
              <a:t> </a:t>
            </a:r>
            <a:endParaRPr lang="en-US" dirty="0"/>
          </a:p>
        </p:txBody>
      </p:sp>
      <p:sp>
        <p:nvSpPr>
          <p:cNvPr id="2" name="Content Placeholder 1">
            <a:extLst>
              <a:ext uri="{FF2B5EF4-FFF2-40B4-BE49-F238E27FC236}">
                <a16:creationId xmlns:a16="http://schemas.microsoft.com/office/drawing/2014/main" id="{3A3A6DD1-26DC-ADDB-B052-5E1E551D030F}"/>
              </a:ext>
            </a:extLst>
          </p:cNvPr>
          <p:cNvSpPr>
            <a:spLocks noGrp="1"/>
          </p:cNvSpPr>
          <p:nvPr>
            <p:ph idx="1"/>
          </p:nvPr>
        </p:nvSpPr>
        <p:spPr/>
        <p:txBody>
          <a:bodyPr/>
          <a:lstStyle/>
          <a:p>
            <a:pPr marL="502920" marR="0" lvl="0" indent="320040" algn="l" defTabSz="914400" eaLnBrk="1" fontAlgn="auto" latinLnBrk="0" hangingPunct="1">
              <a:lnSpc>
                <a:spcPts val="2100"/>
              </a:lnSpc>
              <a:spcBef>
                <a:spcPts val="0"/>
              </a:spcBef>
              <a:spcAft>
                <a:spcPts val="0"/>
              </a:spcAft>
              <a:buClrTx/>
              <a:buSzTx/>
              <a:buFont typeface="Symbol"/>
              <a:buChar char="·"/>
              <a:tabLst/>
              <a:defRPr/>
            </a:pPr>
            <a:r>
              <a:rPr kumimoji="0" lang="en-US" sz="1800" b="0" i="0" u="none" strike="noStrike" kern="0" cap="none" spc="-5" normalizeH="0" baseline="0" noProof="0" dirty="0">
                <a:ln>
                  <a:noFill/>
                </a:ln>
                <a:solidFill>
                  <a:srgbClr val="6D6D6E"/>
                </a:solidFill>
                <a:effectLst/>
                <a:uLnTx/>
                <a:uFillTx/>
                <a:latin typeface="Arial" panose="02020603050405020304" pitchFamily="2"/>
              </a:rPr>
              <a:t>Value diversity and accept differences. </a:t>
            </a:r>
          </a:p>
          <a:p>
            <a:pPr marL="1188720" marR="274320" lvl="0" indent="0" algn="l" defTabSz="914400" eaLnBrk="1" fontAlgn="auto" latinLnBrk="0" hangingPunct="1">
              <a:lnSpc>
                <a:spcPts val="1900"/>
              </a:lnSpc>
              <a:spcBef>
                <a:spcPts val="38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Arial" panose="02020603050405020304" pitchFamily="2"/>
              </a:rPr>
              <a:t>– Ask members how they define health and family, about their beliefs and way of life, to ensure you understand how their values may impact their care. </a:t>
            </a:r>
          </a:p>
          <a:p>
            <a:pPr marL="914400" marR="0" lvl="0" indent="0" algn="l" defTabSz="914400" eaLnBrk="1" fontAlgn="auto" latinLnBrk="0" hangingPunct="1">
              <a:lnSpc>
                <a:spcPts val="1800"/>
              </a:lnSpc>
              <a:spcBef>
                <a:spcPts val="495"/>
              </a:spcBef>
              <a:spcAft>
                <a:spcPts val="0"/>
              </a:spcAft>
              <a:buClrTx/>
              <a:buSzTx/>
              <a:buFontTx/>
              <a:buNone/>
              <a:tabLst/>
              <a:defRPr/>
            </a:pPr>
            <a:r>
              <a:rPr kumimoji="0" lang="en-US" sz="1600" b="0" i="0" u="none" strike="noStrike" kern="0" cap="none" spc="30" normalizeH="0" baseline="0" noProof="0" dirty="0">
                <a:ln>
                  <a:noFill/>
                </a:ln>
                <a:solidFill>
                  <a:srgbClr val="000000"/>
                </a:solidFill>
                <a:effectLst/>
                <a:uLnTx/>
                <a:uFillTx/>
                <a:latin typeface="Arial" panose="02020603050405020304" pitchFamily="2"/>
              </a:rPr>
              <a:t>– Avoid stereotyping. </a:t>
            </a:r>
          </a:p>
          <a:p>
            <a:pPr marL="1188720" marR="502920" lvl="0" indent="0" algn="l" defTabSz="914400" eaLnBrk="1" fontAlgn="auto" latinLnBrk="0" hangingPunct="1">
              <a:lnSpc>
                <a:spcPts val="1900"/>
              </a:lnSpc>
              <a:spcBef>
                <a:spcPts val="38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Arial" panose="02020603050405020304" pitchFamily="2"/>
              </a:rPr>
              <a:t>– Understand that each person is an individual and may or may not adhere to certain cultural beliefs or practices common in their culture. </a:t>
            </a:r>
          </a:p>
          <a:p>
            <a:pPr marL="502920" marR="0" lvl="0" indent="320040" algn="l" defTabSz="914400" eaLnBrk="1" fontAlgn="auto" latinLnBrk="0" hangingPunct="1">
              <a:lnSpc>
                <a:spcPts val="2200"/>
              </a:lnSpc>
              <a:spcBef>
                <a:spcPts val="380"/>
              </a:spcBef>
              <a:spcAft>
                <a:spcPts val="0"/>
              </a:spcAft>
              <a:buClrTx/>
              <a:buSzTx/>
              <a:buFont typeface="Symbol"/>
              <a:buChar char="·"/>
              <a:tabLst/>
              <a:defRPr/>
            </a:pPr>
            <a:r>
              <a:rPr kumimoji="0" lang="en-US" sz="1800" b="0" i="0" u="none" strike="noStrike" kern="0" cap="none" spc="0" normalizeH="0" baseline="0" noProof="0" dirty="0">
                <a:ln>
                  <a:noFill/>
                </a:ln>
                <a:solidFill>
                  <a:srgbClr val="6D6D6E"/>
                </a:solidFill>
                <a:effectLst/>
                <a:uLnTx/>
                <a:uFillTx/>
                <a:latin typeface="Arial" panose="02020603050405020304" pitchFamily="2"/>
              </a:rPr>
              <a:t>Practice self-awareness and consciousness of the impact of culture when we </a:t>
            </a:r>
            <a:r>
              <a:rPr kumimoji="0" lang="en-US" sz="1800" b="0" i="0" u="none" strike="noStrike" kern="0" cap="none" spc="-25" normalizeH="0" baseline="0" noProof="0" dirty="0">
                <a:ln>
                  <a:noFill/>
                </a:ln>
                <a:solidFill>
                  <a:srgbClr val="6D6D6E"/>
                </a:solidFill>
                <a:effectLst/>
                <a:uLnTx/>
                <a:uFillTx/>
                <a:latin typeface="Arial" panose="02020603050405020304" pitchFamily="2"/>
              </a:rPr>
              <a:t>interact. </a:t>
            </a:r>
          </a:p>
          <a:p>
            <a:pPr marL="914400" marR="0" lvl="0" indent="0" algn="l" defTabSz="914400" eaLnBrk="1" fontAlgn="auto" latinLnBrk="0" hangingPunct="1">
              <a:lnSpc>
                <a:spcPts val="1800"/>
              </a:lnSpc>
              <a:spcBef>
                <a:spcPts val="490"/>
              </a:spcBef>
              <a:spcAft>
                <a:spcPts val="0"/>
              </a:spcAft>
              <a:buClrTx/>
              <a:buSzTx/>
              <a:buFontTx/>
              <a:buNone/>
              <a:tabLst/>
              <a:defRPr/>
            </a:pPr>
            <a:r>
              <a:rPr kumimoji="0" lang="en-US" sz="1600" b="0" i="0" u="none" strike="noStrike" kern="0" cap="none" spc="10" normalizeH="0" baseline="0" noProof="0" dirty="0">
                <a:ln>
                  <a:noFill/>
                </a:ln>
                <a:solidFill>
                  <a:srgbClr val="000000"/>
                </a:solidFill>
                <a:effectLst/>
                <a:uLnTx/>
                <a:uFillTx/>
                <a:latin typeface="Arial" panose="02020603050405020304" pitchFamily="2"/>
              </a:rPr>
              <a:t>– Be aware of how our own culture influences the ways we act and think. </a:t>
            </a:r>
          </a:p>
          <a:p>
            <a:pPr marL="914400" marR="0" lvl="0" indent="0" algn="l" defTabSz="914400" eaLnBrk="1" fontAlgn="auto" latinLnBrk="0" hangingPunct="1">
              <a:lnSpc>
                <a:spcPts val="1800"/>
              </a:lnSpc>
              <a:spcBef>
                <a:spcPts val="490"/>
              </a:spcBef>
              <a:spcAft>
                <a:spcPts val="0"/>
              </a:spcAft>
              <a:buClrTx/>
              <a:buSzTx/>
              <a:buFontTx/>
              <a:buNone/>
              <a:tabLst/>
              <a:defRPr/>
            </a:pPr>
            <a:r>
              <a:rPr kumimoji="0" lang="en-US" sz="1600" b="0" i="0" u="none" strike="noStrike" kern="0" cap="none" spc="10" normalizeH="0" baseline="0" noProof="0" dirty="0">
                <a:ln>
                  <a:noFill/>
                </a:ln>
                <a:solidFill>
                  <a:srgbClr val="000000"/>
                </a:solidFill>
                <a:effectLst/>
                <a:uLnTx/>
                <a:uFillTx/>
                <a:latin typeface="Arial" panose="02020603050405020304" pitchFamily="2"/>
              </a:rPr>
              <a:t>– Do not place everyone within a particular ethnic group in the same category. </a:t>
            </a:r>
          </a:p>
          <a:p>
            <a:pPr marL="1188720" marR="274320" lvl="0" indent="0" algn="l" defTabSz="914400" eaLnBrk="1" fontAlgn="auto" latinLnBrk="0" hangingPunct="1">
              <a:lnSpc>
                <a:spcPts val="1900"/>
              </a:lnSpc>
              <a:spcBef>
                <a:spcPts val="385"/>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Arial" panose="02020603050405020304" pitchFamily="2"/>
              </a:rPr>
              <a:t>– Respect cultural differences regarding physical distance and contact, eye contact and rate and volume of voice. </a:t>
            </a:r>
          </a:p>
          <a:p>
            <a:pPr marL="914400" marR="0" lvl="0" indent="0" algn="l" defTabSz="914400" eaLnBrk="1" fontAlgn="auto" latinLnBrk="0" hangingPunct="1">
              <a:lnSpc>
                <a:spcPts val="1800"/>
              </a:lnSpc>
              <a:spcBef>
                <a:spcPts val="495"/>
              </a:spcBef>
              <a:spcAft>
                <a:spcPts val="5915"/>
              </a:spcAft>
              <a:buClrTx/>
              <a:buSzTx/>
              <a:buFontTx/>
              <a:buNone/>
              <a:tabLst/>
              <a:defRPr/>
            </a:pPr>
            <a:r>
              <a:rPr kumimoji="0" lang="en-US" sz="1600" b="0" i="0" u="none" strike="noStrike" kern="0" cap="none" spc="15" normalizeH="0" baseline="0" noProof="0" dirty="0">
                <a:ln>
                  <a:noFill/>
                </a:ln>
                <a:solidFill>
                  <a:srgbClr val="000000"/>
                </a:solidFill>
                <a:effectLst/>
                <a:uLnTx/>
                <a:uFillTx/>
                <a:latin typeface="Arial" panose="02020603050405020304" pitchFamily="2"/>
              </a:rPr>
              <a:t>– Misinterpretations or misjudgments may occur</a:t>
            </a:r>
            <a:endParaRPr lang="en-US" dirty="0"/>
          </a:p>
        </p:txBody>
      </p:sp>
    </p:spTree>
    <p:extLst>
      <p:ext uri="{BB962C8B-B14F-4D97-AF65-F5344CB8AC3E}">
        <p14:creationId xmlns:p14="http://schemas.microsoft.com/office/powerpoint/2010/main" val="9552006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6F7E0CD-CA8F-4272-1F46-9C81E05EFFB6}"/>
              </a:ext>
            </a:extLst>
          </p:cNvPr>
          <p:cNvSpPr>
            <a:spLocks noGrp="1"/>
          </p:cNvSpPr>
          <p:nvPr>
            <p:ph type="title"/>
          </p:nvPr>
        </p:nvSpPr>
        <p:spPr>
          <a:xfrm>
            <a:off x="381000" y="404091"/>
            <a:ext cx="5715000" cy="967509"/>
          </a:xfrm>
        </p:spPr>
        <p:txBody>
          <a:bodyPr/>
          <a:lstStyle/>
          <a:p>
            <a:r>
              <a:rPr kumimoji="0" lang="en-US" sz="3200" b="0" i="0" u="none" strike="noStrike" kern="1200" cap="none" spc="0" normalizeH="0" baseline="0" noProof="0" dirty="0">
                <a:ln>
                  <a:noFill/>
                </a:ln>
                <a:solidFill>
                  <a:srgbClr val="F58220"/>
                </a:solidFill>
                <a:effectLst/>
                <a:uLnTx/>
                <a:uFillTx/>
                <a:latin typeface="Arial"/>
                <a:ea typeface="+mj-ea"/>
                <a:cs typeface="+mj-cs"/>
              </a:rPr>
              <a:t>Become Culturally Competent, Aware and Sensitive </a:t>
            </a:r>
            <a:r>
              <a:rPr lang="en-US" sz="2000" dirty="0"/>
              <a:t>Cont. </a:t>
            </a:r>
            <a:r>
              <a:rPr kumimoji="0" lang="en-US" sz="3200" b="0" i="0" u="none" strike="noStrike" kern="1200" cap="none" spc="0" normalizeH="0" baseline="0" noProof="0" dirty="0">
                <a:ln>
                  <a:noFill/>
                </a:ln>
                <a:solidFill>
                  <a:srgbClr val="F58220"/>
                </a:solidFill>
                <a:effectLst/>
                <a:uLnTx/>
                <a:uFillTx/>
                <a:latin typeface="Arial"/>
                <a:ea typeface="+mj-ea"/>
                <a:cs typeface="+mj-cs"/>
              </a:rPr>
              <a:t> </a:t>
            </a:r>
            <a:endParaRPr lang="en-US" dirty="0"/>
          </a:p>
        </p:txBody>
      </p:sp>
      <p:sp>
        <p:nvSpPr>
          <p:cNvPr id="2" name="Content Placeholder 1">
            <a:extLst>
              <a:ext uri="{FF2B5EF4-FFF2-40B4-BE49-F238E27FC236}">
                <a16:creationId xmlns:a16="http://schemas.microsoft.com/office/drawing/2014/main" id="{1EC312C8-11EC-051E-DC91-D3E1DA23FB14}"/>
              </a:ext>
            </a:extLst>
          </p:cNvPr>
          <p:cNvSpPr>
            <a:spLocks noGrp="1"/>
          </p:cNvSpPr>
          <p:nvPr>
            <p:ph idx="1"/>
          </p:nvPr>
        </p:nvSpPr>
        <p:spPr>
          <a:xfrm>
            <a:off x="-152400" y="1600200"/>
            <a:ext cx="8458200" cy="4571999"/>
          </a:xfrm>
        </p:spPr>
        <p:txBody>
          <a:bodyPr/>
          <a:lstStyle/>
          <a:p>
            <a:pPr marL="502920" marR="0" lvl="0" indent="320040" algn="l" defTabSz="914400" eaLnBrk="1" fontAlgn="auto" latinLnBrk="0" hangingPunct="1">
              <a:lnSpc>
                <a:spcPts val="2100"/>
              </a:lnSpc>
              <a:spcBef>
                <a:spcPts val="0"/>
              </a:spcBef>
              <a:spcAft>
                <a:spcPts val="0"/>
              </a:spcAft>
              <a:buClrTx/>
              <a:buSzTx/>
              <a:buFont typeface="Symbol"/>
              <a:buChar char="·"/>
              <a:tabLst/>
              <a:defRPr/>
            </a:pPr>
            <a:r>
              <a:rPr kumimoji="0" lang="en-US" sz="1700" b="0" i="0" u="none" strike="noStrike" kern="0" cap="none" spc="30" normalizeH="0" baseline="0" noProof="0" dirty="0">
                <a:ln>
                  <a:noFill/>
                </a:ln>
                <a:solidFill>
                  <a:srgbClr val="6D6D6E"/>
                </a:solidFill>
                <a:effectLst/>
                <a:uLnTx/>
                <a:uFillTx/>
                <a:latin typeface="Arial" panose="02020603050405020304" pitchFamily="2"/>
              </a:rPr>
              <a:t>Demonstrate adaptation of skills. </a:t>
            </a:r>
          </a:p>
          <a:p>
            <a:pPr marL="1188720" marR="1005840" lvl="0" indent="0" algn="l" defTabSz="914400" eaLnBrk="1" fontAlgn="auto" latinLnBrk="0" hangingPunct="1">
              <a:lnSpc>
                <a:spcPts val="1900"/>
              </a:lnSpc>
              <a:spcBef>
                <a:spcPts val="230"/>
              </a:spcBef>
              <a:spcAft>
                <a:spcPts val="0"/>
              </a:spcAft>
              <a:buClrTx/>
              <a:buSzTx/>
              <a:buFontTx/>
              <a:buNone/>
              <a:tabLst/>
              <a:defRPr/>
            </a:pPr>
            <a:r>
              <a:rPr kumimoji="0" lang="en-US" sz="1500" b="0" i="0" u="none" strike="noStrike" kern="0" cap="none" spc="0" normalizeH="0" baseline="0" noProof="0" dirty="0">
                <a:ln>
                  <a:noFill/>
                </a:ln>
                <a:solidFill>
                  <a:srgbClr val="000000"/>
                </a:solidFill>
                <a:effectLst/>
                <a:uLnTx/>
                <a:uFillTx/>
                <a:latin typeface="Arial" panose="02020603050405020304" pitchFamily="2"/>
              </a:rPr>
              <a:t>‒ Provide services that reflect an understanding of diversity between and within cultures. </a:t>
            </a:r>
          </a:p>
          <a:p>
            <a:pPr marL="914400" marR="0" lvl="0" indent="0" algn="l" defTabSz="914400" eaLnBrk="1" fontAlgn="auto" latinLnBrk="0" hangingPunct="1">
              <a:lnSpc>
                <a:spcPts val="1900"/>
              </a:lnSpc>
              <a:spcBef>
                <a:spcPts val="0"/>
              </a:spcBef>
              <a:spcAft>
                <a:spcPts val="0"/>
              </a:spcAft>
              <a:buClrTx/>
              <a:buSzTx/>
              <a:buFontTx/>
              <a:buNone/>
              <a:tabLst/>
              <a:defRPr/>
            </a:pPr>
            <a:r>
              <a:rPr kumimoji="0" lang="en-US" sz="1500" b="0" i="0" u="none" strike="noStrike" kern="0" cap="none" spc="10" normalizeH="0" baseline="0" noProof="0" dirty="0">
                <a:ln>
                  <a:noFill/>
                </a:ln>
                <a:solidFill>
                  <a:srgbClr val="000000"/>
                </a:solidFill>
                <a:effectLst/>
                <a:uLnTx/>
                <a:uFillTx/>
                <a:latin typeface="Arial" panose="02020603050405020304" pitchFamily="2"/>
              </a:rPr>
              <a:t>‒ Understand that some cultures have a range of healing practices and treatments. </a:t>
            </a:r>
          </a:p>
          <a:p>
            <a:pPr marL="914400" marR="0" lvl="0" indent="0" algn="l" defTabSz="914400" eaLnBrk="1" fontAlgn="auto" latinLnBrk="0" hangingPunct="1">
              <a:lnSpc>
                <a:spcPts val="1900"/>
              </a:lnSpc>
              <a:spcBef>
                <a:spcPts val="0"/>
              </a:spcBef>
              <a:spcAft>
                <a:spcPts val="0"/>
              </a:spcAft>
              <a:buClrTx/>
              <a:buSzTx/>
              <a:buFontTx/>
              <a:buNone/>
              <a:tabLst/>
              <a:defRPr/>
            </a:pPr>
            <a:r>
              <a:rPr kumimoji="0" lang="en-US" sz="1500" b="0" i="0" u="none" strike="noStrike" kern="0" cap="none" spc="10" normalizeH="0" baseline="0" noProof="0" dirty="0">
                <a:ln>
                  <a:noFill/>
                </a:ln>
                <a:solidFill>
                  <a:srgbClr val="000000"/>
                </a:solidFill>
                <a:effectLst/>
                <a:uLnTx/>
                <a:uFillTx/>
                <a:latin typeface="Arial" panose="02020603050405020304" pitchFamily="2"/>
              </a:rPr>
              <a:t>‒ Develop treatment plans with consideration of the member’s race, country or origin, </a:t>
            </a:r>
          </a:p>
          <a:p>
            <a:pPr marL="1188720" marR="0" lvl="0" indent="0" algn="l" defTabSz="914400" eaLnBrk="1" fontAlgn="auto" latinLnBrk="0" hangingPunct="1">
              <a:lnSpc>
                <a:spcPts val="1900"/>
              </a:lnSpc>
              <a:spcBef>
                <a:spcPts val="0"/>
              </a:spcBef>
              <a:spcAft>
                <a:spcPts val="0"/>
              </a:spcAft>
              <a:buClrTx/>
              <a:buSzTx/>
              <a:buFontTx/>
              <a:buNone/>
              <a:tabLst/>
              <a:defRPr/>
            </a:pPr>
            <a:r>
              <a:rPr kumimoji="0" lang="en-US" sz="1500" b="0" i="0" u="none" strike="noStrike" kern="0" cap="none" spc="0" normalizeH="0" baseline="0" noProof="0" dirty="0">
                <a:ln>
                  <a:noFill/>
                </a:ln>
                <a:solidFill>
                  <a:srgbClr val="000000"/>
                </a:solidFill>
                <a:effectLst/>
                <a:uLnTx/>
                <a:uFillTx/>
                <a:latin typeface="Arial" panose="02020603050405020304" pitchFamily="2"/>
              </a:rPr>
              <a:t>native language, social class, religion, mental or physical abilities, age, gender and/or </a:t>
            </a:r>
            <a:r>
              <a:rPr kumimoji="0" lang="en-US" sz="1500" b="0" i="0" u="none" strike="noStrike" kern="0" cap="none" spc="-5" normalizeH="0" baseline="0" noProof="0" dirty="0">
                <a:ln>
                  <a:noFill/>
                </a:ln>
                <a:solidFill>
                  <a:srgbClr val="000000"/>
                </a:solidFill>
                <a:effectLst/>
                <a:uLnTx/>
                <a:uFillTx/>
                <a:latin typeface="Arial" panose="02020603050405020304" pitchFamily="2"/>
              </a:rPr>
              <a:t>sexual orientation. </a:t>
            </a:r>
          </a:p>
          <a:p>
            <a:pPr marL="502920" marR="0" lvl="0" indent="320040" algn="l" defTabSz="914400" eaLnBrk="1" fontAlgn="auto" latinLnBrk="0" hangingPunct="1">
              <a:lnSpc>
                <a:spcPts val="2200"/>
              </a:lnSpc>
              <a:spcBef>
                <a:spcPts val="380"/>
              </a:spcBef>
              <a:spcAft>
                <a:spcPts val="0"/>
              </a:spcAft>
              <a:buClrTx/>
              <a:buSzTx/>
              <a:buFont typeface="Symbol"/>
              <a:buChar char="·"/>
              <a:tabLst/>
              <a:defRPr/>
            </a:pPr>
            <a:r>
              <a:rPr kumimoji="0" lang="en-US" sz="1700" b="0" i="0" u="none" strike="noStrike" kern="0" cap="none" spc="35" normalizeH="0" baseline="0" noProof="0" dirty="0">
                <a:ln>
                  <a:noFill/>
                </a:ln>
                <a:solidFill>
                  <a:srgbClr val="6D6D6E"/>
                </a:solidFill>
                <a:effectLst/>
                <a:uLnTx/>
                <a:uFillTx/>
                <a:latin typeface="Arial" panose="02020603050405020304" pitchFamily="2"/>
              </a:rPr>
              <a:t>Raise awareness about cultural competence awareness among your staff. </a:t>
            </a:r>
          </a:p>
          <a:p>
            <a:pPr marL="1188720" marR="640080" lvl="0" indent="0" algn="just" defTabSz="914400" eaLnBrk="1" fontAlgn="auto" latinLnBrk="0" hangingPunct="1">
              <a:lnSpc>
                <a:spcPts val="1900"/>
              </a:lnSpc>
              <a:spcBef>
                <a:spcPts val="380"/>
              </a:spcBef>
              <a:spcAft>
                <a:spcPts val="0"/>
              </a:spcAft>
              <a:buClrTx/>
              <a:buSzTx/>
              <a:buFontTx/>
              <a:buNone/>
              <a:tabLst/>
              <a:defRPr/>
            </a:pPr>
            <a:r>
              <a:rPr kumimoji="0" lang="en-US" sz="1500" b="0" i="0" u="none" strike="noStrike" kern="0" cap="none" spc="0" normalizeH="0" baseline="0" noProof="0" dirty="0">
                <a:ln>
                  <a:noFill/>
                </a:ln>
                <a:solidFill>
                  <a:srgbClr val="000000"/>
                </a:solidFill>
                <a:effectLst/>
                <a:uLnTx/>
                <a:uFillTx/>
                <a:latin typeface="Arial" panose="02020603050405020304" pitchFamily="2"/>
              </a:rPr>
              <a:t>‒ Hire staff that reflect the demographics of your member population; they can help contribute to a comfortable environment for members and can share insights with other staff regarding the customs of their religious or ethnic groups. </a:t>
            </a:r>
          </a:p>
          <a:p>
            <a:pPr marL="1188720" marR="365760" lvl="0" indent="0" algn="l" defTabSz="914400" eaLnBrk="1" fontAlgn="auto" latinLnBrk="0" hangingPunct="1">
              <a:lnSpc>
                <a:spcPts val="1900"/>
              </a:lnSpc>
              <a:spcBef>
                <a:spcPts val="380"/>
              </a:spcBef>
              <a:spcAft>
                <a:spcPts val="7645"/>
              </a:spcAft>
              <a:buClrTx/>
              <a:buSzTx/>
              <a:buFontTx/>
              <a:buNone/>
              <a:tabLst/>
              <a:defRPr/>
            </a:pPr>
            <a:r>
              <a:rPr kumimoji="0" lang="en-US" sz="1500" b="0" i="0" u="none" strike="noStrike" kern="0" cap="none" spc="0" normalizeH="0" baseline="0" noProof="0" dirty="0">
                <a:ln>
                  <a:noFill/>
                </a:ln>
                <a:solidFill>
                  <a:srgbClr val="000000"/>
                </a:solidFill>
                <a:effectLst/>
                <a:uLnTx/>
                <a:uFillTx/>
                <a:latin typeface="Arial" panose="02020603050405020304" pitchFamily="2"/>
              </a:rPr>
              <a:t>‒ Require staff to complete cultural competence trainings and share what they learned with each other during staff meetings. </a:t>
            </a:r>
          </a:p>
          <a:p>
            <a:endParaRPr lang="en-US" dirty="0"/>
          </a:p>
        </p:txBody>
      </p:sp>
    </p:spTree>
    <p:extLst>
      <p:ext uri="{BB962C8B-B14F-4D97-AF65-F5344CB8AC3E}">
        <p14:creationId xmlns:p14="http://schemas.microsoft.com/office/powerpoint/2010/main" val="36633766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93D1AC0-15F9-8A0A-05F9-F1EC281ADA8B}"/>
              </a:ext>
            </a:extLst>
          </p:cNvPr>
          <p:cNvSpPr>
            <a:spLocks noGrp="1"/>
          </p:cNvSpPr>
          <p:nvPr>
            <p:ph type="title"/>
          </p:nvPr>
        </p:nvSpPr>
        <p:spPr/>
        <p:txBody>
          <a:bodyPr/>
          <a:lstStyle/>
          <a:p>
            <a:r>
              <a:rPr lang="en-US" sz="3200" dirty="0"/>
              <a:t>Cross-Cultural Communication </a:t>
            </a:r>
          </a:p>
        </p:txBody>
      </p:sp>
      <p:sp>
        <p:nvSpPr>
          <p:cNvPr id="2" name="Content Placeholder 1">
            <a:extLst>
              <a:ext uri="{FF2B5EF4-FFF2-40B4-BE49-F238E27FC236}">
                <a16:creationId xmlns:a16="http://schemas.microsoft.com/office/drawing/2014/main" id="{DE117874-C6A9-3CAD-979A-A84EC60B850E}"/>
              </a:ext>
            </a:extLst>
          </p:cNvPr>
          <p:cNvSpPr>
            <a:spLocks noGrp="1"/>
          </p:cNvSpPr>
          <p:nvPr>
            <p:ph idx="1"/>
          </p:nvPr>
        </p:nvSpPr>
        <p:spPr>
          <a:xfrm>
            <a:off x="76200" y="1219200"/>
            <a:ext cx="8458200" cy="4571999"/>
          </a:xfrm>
        </p:spPr>
        <p:txBody>
          <a:bodyPr/>
          <a:lstStyle/>
          <a:p>
            <a:pPr marL="502920" marR="0" lvl="0" indent="320040" algn="l" defTabSz="914400" eaLnBrk="1" fontAlgn="auto" latinLnBrk="0" hangingPunct="1">
              <a:lnSpc>
                <a:spcPts val="2000"/>
              </a:lnSpc>
              <a:spcBef>
                <a:spcPts val="0"/>
              </a:spcBef>
              <a:spcAft>
                <a:spcPts val="0"/>
              </a:spcAft>
              <a:buClrTx/>
              <a:buSzTx/>
              <a:buFont typeface="Symbol"/>
              <a:buChar char="·"/>
              <a:tabLst/>
              <a:defRPr/>
            </a:pPr>
            <a:r>
              <a:rPr kumimoji="0" lang="en-US" sz="1600" b="0" i="0" u="none" strike="noStrike" kern="0" cap="none" spc="0" normalizeH="0" baseline="0" noProof="0" dirty="0">
                <a:ln>
                  <a:noFill/>
                </a:ln>
                <a:solidFill>
                  <a:srgbClr val="6D6D6D"/>
                </a:solidFill>
                <a:effectLst/>
                <a:uLnTx/>
                <a:uFillTx/>
                <a:latin typeface="Arial" panose="02020603050405020304" pitchFamily="2"/>
              </a:rPr>
              <a:t>Let the person see your lips as you speak, if possible. </a:t>
            </a:r>
          </a:p>
          <a:p>
            <a:pPr marL="502920" marR="0" lvl="0" indent="320040" algn="l" defTabSz="914400" eaLnBrk="1" fontAlgn="auto" latinLnBrk="0" hangingPunct="1">
              <a:lnSpc>
                <a:spcPts val="2000"/>
              </a:lnSpc>
              <a:spcBef>
                <a:spcPts val="550"/>
              </a:spcBef>
              <a:spcAft>
                <a:spcPts val="0"/>
              </a:spcAft>
              <a:buClrTx/>
              <a:buSzTx/>
              <a:buFont typeface="Symbol"/>
              <a:buChar char="·"/>
              <a:tabLst/>
              <a:defRPr/>
            </a:pPr>
            <a:r>
              <a:rPr kumimoji="0" lang="en-US" sz="1600" b="0" i="0" u="none" strike="noStrike" kern="0" cap="none" spc="0" normalizeH="0" baseline="0" noProof="0" dirty="0">
                <a:ln>
                  <a:noFill/>
                </a:ln>
                <a:solidFill>
                  <a:srgbClr val="6D6D6D"/>
                </a:solidFill>
                <a:effectLst/>
                <a:uLnTx/>
                <a:uFillTx/>
                <a:latin typeface="Arial" panose="02020603050405020304" pitchFamily="2"/>
              </a:rPr>
              <a:t>Be careful with your pronunciation. </a:t>
            </a:r>
          </a:p>
          <a:p>
            <a:pPr marL="502920" marR="0" lvl="0" indent="320040" algn="l" defTabSz="914400" eaLnBrk="1" fontAlgn="auto" latinLnBrk="0" hangingPunct="1">
              <a:lnSpc>
                <a:spcPts val="2000"/>
              </a:lnSpc>
              <a:spcBef>
                <a:spcPts val="550"/>
              </a:spcBef>
              <a:spcAft>
                <a:spcPts val="0"/>
              </a:spcAft>
              <a:buClrTx/>
              <a:buSzTx/>
              <a:buFont typeface="Symbol"/>
              <a:buChar char="·"/>
              <a:tabLst/>
              <a:defRPr/>
            </a:pPr>
            <a:r>
              <a:rPr kumimoji="0" lang="en-US" sz="1600" b="0" i="0" u="none" strike="noStrike" kern="0" cap="none" spc="0" normalizeH="0" baseline="0" noProof="0" dirty="0">
                <a:ln>
                  <a:noFill/>
                </a:ln>
                <a:solidFill>
                  <a:srgbClr val="6D6D6D"/>
                </a:solidFill>
                <a:effectLst/>
                <a:uLnTx/>
                <a:uFillTx/>
                <a:latin typeface="Arial" panose="02020603050405020304" pitchFamily="2"/>
              </a:rPr>
              <a:t>Project a friendly demeanor/attitude. </a:t>
            </a:r>
          </a:p>
          <a:p>
            <a:pPr marL="502920" marR="0" lvl="0" indent="320040" algn="l" defTabSz="914400" eaLnBrk="1" fontAlgn="auto" latinLnBrk="0" hangingPunct="1">
              <a:lnSpc>
                <a:spcPts val="2000"/>
              </a:lnSpc>
              <a:spcBef>
                <a:spcPts val="550"/>
              </a:spcBef>
              <a:spcAft>
                <a:spcPts val="0"/>
              </a:spcAft>
              <a:buClrTx/>
              <a:buSzTx/>
              <a:buFont typeface="Symbol"/>
              <a:buChar char="·"/>
              <a:tabLst/>
              <a:defRPr/>
            </a:pPr>
            <a:r>
              <a:rPr kumimoji="0" lang="en-US" sz="1600" b="0" i="0" u="none" strike="noStrike" kern="0" cap="none" spc="-5" normalizeH="0" baseline="0" noProof="0" dirty="0">
                <a:ln>
                  <a:noFill/>
                </a:ln>
                <a:solidFill>
                  <a:srgbClr val="6D6D6D"/>
                </a:solidFill>
                <a:effectLst/>
                <a:uLnTx/>
                <a:uFillTx/>
                <a:latin typeface="Arial" panose="02020603050405020304" pitchFamily="2"/>
              </a:rPr>
              <a:t>Stick to the main point. </a:t>
            </a:r>
          </a:p>
          <a:p>
            <a:pPr marL="502920" marR="0" lvl="0" indent="320040" algn="l" defTabSz="914400" eaLnBrk="1" fontAlgn="auto" latinLnBrk="0" hangingPunct="1">
              <a:lnSpc>
                <a:spcPts val="2000"/>
              </a:lnSpc>
              <a:spcBef>
                <a:spcPts val="550"/>
              </a:spcBef>
              <a:spcAft>
                <a:spcPts val="0"/>
              </a:spcAft>
              <a:buClrTx/>
              <a:buSzTx/>
              <a:buFont typeface="Symbol"/>
              <a:buChar char="·"/>
              <a:tabLst/>
              <a:defRPr/>
            </a:pPr>
            <a:r>
              <a:rPr kumimoji="0" lang="en-US" sz="1600" b="0" i="0" u="none" strike="noStrike" kern="0" cap="none" spc="-5" normalizeH="0" baseline="0" noProof="0" dirty="0">
                <a:ln>
                  <a:noFill/>
                </a:ln>
                <a:solidFill>
                  <a:srgbClr val="6D6D6D"/>
                </a:solidFill>
                <a:effectLst/>
                <a:uLnTx/>
                <a:uFillTx/>
                <a:latin typeface="Arial" panose="02020603050405020304" pitchFamily="2"/>
              </a:rPr>
              <a:t>Be aware of your assumptions. </a:t>
            </a:r>
          </a:p>
          <a:p>
            <a:pPr marL="502920" marR="0" lvl="0" indent="320040" algn="l" defTabSz="914400" eaLnBrk="1" fontAlgn="auto" latinLnBrk="0" hangingPunct="1">
              <a:lnSpc>
                <a:spcPts val="2000"/>
              </a:lnSpc>
              <a:spcBef>
                <a:spcPts val="550"/>
              </a:spcBef>
              <a:spcAft>
                <a:spcPts val="0"/>
              </a:spcAft>
              <a:buClrTx/>
              <a:buSzTx/>
              <a:buFont typeface="Symbol"/>
              <a:buChar char="·"/>
              <a:tabLst/>
              <a:defRPr/>
            </a:pPr>
            <a:r>
              <a:rPr kumimoji="0" lang="en-US" sz="1600" b="0" i="0" u="none" strike="noStrike" kern="0" cap="none" spc="-5" normalizeH="0" baseline="0" noProof="0" dirty="0">
                <a:ln>
                  <a:noFill/>
                </a:ln>
                <a:solidFill>
                  <a:srgbClr val="6D6D6D"/>
                </a:solidFill>
                <a:effectLst/>
                <a:uLnTx/>
                <a:uFillTx/>
                <a:latin typeface="Arial" panose="02020603050405020304" pitchFamily="2"/>
              </a:rPr>
              <a:t>Emphasize or repeat key words. </a:t>
            </a:r>
          </a:p>
          <a:p>
            <a:pPr marL="502920" marR="0" lvl="0" indent="320040" algn="l" defTabSz="914400" eaLnBrk="1" fontAlgn="auto" latinLnBrk="0" hangingPunct="1">
              <a:lnSpc>
                <a:spcPts val="2000"/>
              </a:lnSpc>
              <a:spcBef>
                <a:spcPts val="550"/>
              </a:spcBef>
              <a:spcAft>
                <a:spcPts val="0"/>
              </a:spcAft>
              <a:buClrTx/>
              <a:buSzTx/>
              <a:buFont typeface="Symbol"/>
              <a:buChar char="·"/>
              <a:tabLst/>
              <a:defRPr/>
            </a:pPr>
            <a:r>
              <a:rPr kumimoji="0" lang="en-US" sz="1600" b="0" i="0" u="none" strike="noStrike" kern="0" cap="none" spc="-5" normalizeH="0" baseline="0" noProof="0" dirty="0">
                <a:ln>
                  <a:noFill/>
                </a:ln>
                <a:solidFill>
                  <a:srgbClr val="6D6D6D"/>
                </a:solidFill>
                <a:effectLst/>
                <a:uLnTx/>
                <a:uFillTx/>
                <a:latin typeface="Arial" panose="02020603050405020304" pitchFamily="2"/>
              </a:rPr>
              <a:t>Don’t rush the person. </a:t>
            </a:r>
          </a:p>
          <a:p>
            <a:pPr marL="502920" marR="0" lvl="0" indent="320040" algn="l" defTabSz="914400" eaLnBrk="1" fontAlgn="auto" latinLnBrk="0" hangingPunct="1">
              <a:lnSpc>
                <a:spcPts val="2000"/>
              </a:lnSpc>
              <a:spcBef>
                <a:spcPts val="550"/>
              </a:spcBef>
              <a:spcAft>
                <a:spcPts val="0"/>
              </a:spcAft>
              <a:buClrTx/>
              <a:buSzTx/>
              <a:buFont typeface="Symbol"/>
              <a:buChar char="·"/>
              <a:tabLst/>
              <a:defRPr/>
            </a:pPr>
            <a:r>
              <a:rPr kumimoji="0" lang="en-US" sz="1600" b="0" i="0" u="none" strike="noStrike" kern="0" cap="none" spc="-5" normalizeH="0" baseline="0" noProof="0" dirty="0">
                <a:ln>
                  <a:noFill/>
                </a:ln>
                <a:solidFill>
                  <a:srgbClr val="6D6D6D"/>
                </a:solidFill>
                <a:effectLst/>
                <a:uLnTx/>
                <a:uFillTx/>
                <a:latin typeface="Arial" panose="02020603050405020304" pitchFamily="2"/>
              </a:rPr>
              <a:t>Control your vocabulary. Avoid jargon, slang and difficult words. </a:t>
            </a:r>
          </a:p>
          <a:p>
            <a:pPr marL="502920" marR="0" lvl="0" indent="320040" algn="l" defTabSz="914400" eaLnBrk="1" fontAlgn="auto" latinLnBrk="0" hangingPunct="1">
              <a:lnSpc>
                <a:spcPts val="2000"/>
              </a:lnSpc>
              <a:spcBef>
                <a:spcPts val="550"/>
              </a:spcBef>
              <a:spcAft>
                <a:spcPts val="0"/>
              </a:spcAft>
              <a:buClrTx/>
              <a:buSzTx/>
              <a:buFont typeface="Symbol"/>
              <a:buChar char="·"/>
              <a:tabLst/>
              <a:defRPr/>
            </a:pPr>
            <a:r>
              <a:rPr kumimoji="0" lang="en-US" sz="1600" b="0" i="0" u="none" strike="noStrike" kern="0" cap="none" spc="-15" normalizeH="0" baseline="0" noProof="0" dirty="0">
                <a:ln>
                  <a:noFill/>
                </a:ln>
                <a:solidFill>
                  <a:srgbClr val="6D6D6D"/>
                </a:solidFill>
                <a:effectLst/>
                <a:uLnTx/>
                <a:uFillTx/>
                <a:latin typeface="Arial" panose="02020603050405020304" pitchFamily="2"/>
              </a:rPr>
              <a:t>Listen carefully. </a:t>
            </a:r>
          </a:p>
          <a:p>
            <a:pPr marL="502920" marR="0" lvl="0" indent="320040" algn="l" defTabSz="914400" eaLnBrk="1" fontAlgn="auto" latinLnBrk="0" hangingPunct="1">
              <a:lnSpc>
                <a:spcPts val="2000"/>
              </a:lnSpc>
              <a:spcBef>
                <a:spcPts val="550"/>
              </a:spcBef>
              <a:spcAft>
                <a:spcPts val="0"/>
              </a:spcAft>
              <a:buClrTx/>
              <a:buSzTx/>
              <a:buFont typeface="Symbol"/>
              <a:buChar char="·"/>
              <a:tabLst/>
              <a:defRPr/>
            </a:pPr>
            <a:r>
              <a:rPr kumimoji="0" lang="en-US" sz="1600" b="0" i="0" u="none" strike="noStrike" kern="0" cap="none" spc="0" normalizeH="0" baseline="0" noProof="0" dirty="0">
                <a:ln>
                  <a:noFill/>
                </a:ln>
                <a:solidFill>
                  <a:srgbClr val="6D6D6D"/>
                </a:solidFill>
                <a:effectLst/>
                <a:uLnTx/>
                <a:uFillTx/>
                <a:latin typeface="Arial" panose="02020603050405020304" pitchFamily="2"/>
              </a:rPr>
              <a:t>Make your statement in a variety of ways to increase the chance of getting the thought </a:t>
            </a:r>
          </a:p>
          <a:p>
            <a:pPr marL="822960" marR="0" lvl="0" indent="0" algn="l" defTabSz="914400" eaLnBrk="1" fontAlgn="auto" latinLnBrk="0" hangingPunct="1">
              <a:lnSpc>
                <a:spcPts val="1800"/>
              </a:lnSpc>
              <a:spcBef>
                <a:spcPts val="110"/>
              </a:spcBef>
              <a:spcAft>
                <a:spcPts val="0"/>
              </a:spcAft>
              <a:buClrTx/>
              <a:buSzTx/>
              <a:buFontTx/>
              <a:buNone/>
              <a:tabLst/>
              <a:defRPr/>
            </a:pPr>
            <a:r>
              <a:rPr kumimoji="0" lang="en-US" sz="1600" b="0" i="0" u="none" strike="noStrike" kern="0" cap="none" spc="-25" normalizeH="0" baseline="0" noProof="0" dirty="0">
                <a:ln>
                  <a:noFill/>
                </a:ln>
                <a:solidFill>
                  <a:srgbClr val="6D6D6D"/>
                </a:solidFill>
                <a:effectLst/>
                <a:uLnTx/>
                <a:uFillTx/>
                <a:latin typeface="Arial" panose="02020603050405020304" pitchFamily="2"/>
              </a:rPr>
              <a:t>across. </a:t>
            </a:r>
          </a:p>
          <a:p>
            <a:pPr marL="502920" marR="0" lvl="0" indent="320040" algn="l" defTabSz="914400" eaLnBrk="1" fontAlgn="auto" latinLnBrk="0" hangingPunct="1">
              <a:lnSpc>
                <a:spcPts val="2000"/>
              </a:lnSpc>
              <a:spcBef>
                <a:spcPts val="550"/>
              </a:spcBef>
              <a:spcAft>
                <a:spcPts val="0"/>
              </a:spcAft>
              <a:buClrTx/>
              <a:buSzTx/>
              <a:buFont typeface="Symbol"/>
              <a:buChar char="·"/>
              <a:tabLst/>
              <a:defRPr/>
            </a:pPr>
            <a:r>
              <a:rPr kumimoji="0" lang="en-US" sz="1600" b="0" i="0" u="none" strike="noStrike" kern="0" cap="none" spc="-5" normalizeH="0" baseline="0" noProof="0" dirty="0">
                <a:ln>
                  <a:noFill/>
                </a:ln>
                <a:solidFill>
                  <a:srgbClr val="6D6D6D"/>
                </a:solidFill>
                <a:effectLst/>
                <a:uLnTx/>
                <a:uFillTx/>
                <a:latin typeface="Arial" panose="02020603050405020304" pitchFamily="2"/>
              </a:rPr>
              <a:t>Speak clearly but not more loudly. </a:t>
            </a:r>
          </a:p>
          <a:p>
            <a:pPr marL="502920" marR="0" lvl="0" indent="320040" algn="l" defTabSz="914400" eaLnBrk="1" fontAlgn="auto" latinLnBrk="0" hangingPunct="1">
              <a:lnSpc>
                <a:spcPts val="2000"/>
              </a:lnSpc>
              <a:spcBef>
                <a:spcPts val="550"/>
              </a:spcBef>
              <a:spcAft>
                <a:spcPts val="3155"/>
              </a:spcAft>
              <a:buClrTx/>
              <a:buSzTx/>
              <a:buFont typeface="Symbol"/>
              <a:buChar char="·"/>
              <a:tabLst/>
              <a:defRPr/>
            </a:pPr>
            <a:r>
              <a:rPr kumimoji="0" lang="en-US" sz="1600" b="0" i="0" u="none" strike="noStrike" kern="0" cap="none" spc="0" normalizeH="0" baseline="0" noProof="0" dirty="0">
                <a:ln>
                  <a:noFill/>
                </a:ln>
                <a:solidFill>
                  <a:srgbClr val="6D6D6D"/>
                </a:solidFill>
                <a:effectLst/>
                <a:uLnTx/>
                <a:uFillTx/>
                <a:latin typeface="Arial" panose="02020603050405020304" pitchFamily="2"/>
              </a:rPr>
              <a:t>Write down key information for them to refer to later. </a:t>
            </a:r>
          </a:p>
          <a:p>
            <a:endParaRPr lang="en-US" dirty="0"/>
          </a:p>
        </p:txBody>
      </p:sp>
    </p:spTree>
    <p:extLst>
      <p:ext uri="{BB962C8B-B14F-4D97-AF65-F5344CB8AC3E}">
        <p14:creationId xmlns:p14="http://schemas.microsoft.com/office/powerpoint/2010/main" val="3718370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4746C5F-C634-FBD4-8D8C-8B0063C3D850}"/>
              </a:ext>
            </a:extLst>
          </p:cNvPr>
          <p:cNvSpPr>
            <a:spLocks noGrp="1"/>
          </p:cNvSpPr>
          <p:nvPr>
            <p:ph type="title"/>
          </p:nvPr>
        </p:nvSpPr>
        <p:spPr>
          <a:xfrm>
            <a:off x="381000" y="404091"/>
            <a:ext cx="5715000" cy="1196109"/>
          </a:xfrm>
        </p:spPr>
        <p:txBody>
          <a:bodyPr/>
          <a:lstStyle/>
          <a:p>
            <a:r>
              <a:rPr lang="en-US" dirty="0"/>
              <a:t>Learn from Other Sources: Websites </a:t>
            </a:r>
          </a:p>
        </p:txBody>
      </p:sp>
      <p:sp>
        <p:nvSpPr>
          <p:cNvPr id="2" name="Content Placeholder 1">
            <a:extLst>
              <a:ext uri="{FF2B5EF4-FFF2-40B4-BE49-F238E27FC236}">
                <a16:creationId xmlns:a16="http://schemas.microsoft.com/office/drawing/2014/main" id="{131534D5-E633-F80D-0DD6-B9EEF00FFA2E}"/>
              </a:ext>
            </a:extLst>
          </p:cNvPr>
          <p:cNvSpPr>
            <a:spLocks noGrp="1"/>
          </p:cNvSpPr>
          <p:nvPr>
            <p:ph idx="1"/>
          </p:nvPr>
        </p:nvSpPr>
        <p:spPr/>
        <p:txBody>
          <a:bodyPr/>
          <a:lstStyle/>
          <a:p>
            <a:pPr marL="822960" marR="365760" lvl="0" indent="320040" algn="l" defTabSz="914400" eaLnBrk="1" fontAlgn="auto" latinLnBrk="0" hangingPunct="1">
              <a:lnSpc>
                <a:spcPts val="1900"/>
              </a:lnSpc>
              <a:spcBef>
                <a:spcPts val="0"/>
              </a:spcBef>
              <a:spcAft>
                <a:spcPts val="0"/>
              </a:spcAft>
              <a:buClrTx/>
              <a:buSzTx/>
              <a:buFont typeface="Symbol"/>
              <a:buChar char="·"/>
              <a:tabLst/>
              <a:defRPr/>
            </a:pPr>
            <a:r>
              <a:rPr kumimoji="0" lang="en-US" sz="1300" b="1" i="0" u="none" strike="noStrike" kern="0" cap="none" spc="0" normalizeH="0" baseline="0" noProof="0" dirty="0">
                <a:ln>
                  <a:noFill/>
                </a:ln>
                <a:solidFill>
                  <a:srgbClr val="7E7E7E"/>
                </a:solidFill>
                <a:effectLst/>
                <a:uLnTx/>
                <a:uFillTx/>
                <a:latin typeface="Arial" panose="02020603050405020304" pitchFamily="2"/>
              </a:rPr>
              <a:t>Culture Clues </a:t>
            </a:r>
            <a:r>
              <a:rPr kumimoji="0" lang="en-US" sz="1300" b="0" i="0" u="none" strike="noStrike" kern="0" cap="none" spc="0" normalizeH="0" baseline="0" noProof="0" dirty="0">
                <a:ln>
                  <a:noFill/>
                </a:ln>
                <a:solidFill>
                  <a:srgbClr val="7E7E7E"/>
                </a:solidFill>
                <a:effectLst/>
                <a:uLnTx/>
                <a:uFillTx/>
                <a:latin typeface="Arial" panose="02020603050405020304" pitchFamily="2"/>
              </a:rPr>
              <a:t>are one-page tip sheets that offer insight into the health-care preferences and perceptions on members from 10 different cultures and special needs groups, including people who are Deaf/hard of hearing. </a:t>
            </a:r>
          </a:p>
          <a:p>
            <a:pPr marL="914400" marR="0" lvl="0" indent="0" algn="l" defTabSz="914400" eaLnBrk="1" fontAlgn="auto" latinLnBrk="0" hangingPunct="1">
              <a:lnSpc>
                <a:spcPts val="1700"/>
              </a:lnSpc>
              <a:spcBef>
                <a:spcPts val="420"/>
              </a:spcBef>
              <a:spcAft>
                <a:spcPts val="0"/>
              </a:spcAft>
              <a:buClrTx/>
              <a:buSzTx/>
              <a:buFontTx/>
              <a:buNone/>
              <a:tabLst/>
              <a:defRPr/>
            </a:pPr>
            <a:r>
              <a:rPr kumimoji="0" lang="en-US" sz="1200" b="0" i="0" u="sng" strike="noStrike" kern="0" cap="none" spc="15" normalizeH="0" baseline="0" noProof="0" dirty="0">
                <a:ln>
                  <a:noFill/>
                </a:ln>
                <a:solidFill>
                  <a:srgbClr val="0000FF"/>
                </a:solidFill>
                <a:effectLst/>
                <a:uLnTx/>
                <a:uFillTx/>
                <a:latin typeface="Arial" panose="02020603050405020304" pitchFamily="2"/>
              </a:rPr>
              <a:t>–</a:t>
            </a:r>
            <a:r>
              <a:rPr kumimoji="0" lang="en-US" sz="1100" b="0" i="0" u="sng" strike="noStrike" kern="0" cap="none" spc="15" normalizeH="0" baseline="0" noProof="0" dirty="0">
                <a:ln>
                  <a:noFill/>
                </a:ln>
                <a:solidFill>
                  <a:srgbClr val="0000FF"/>
                </a:solidFill>
                <a:effectLst/>
                <a:uLnTx/>
                <a:uFillTx/>
                <a:latin typeface="Arial" panose="02020603050405020304" pitchFamily="2"/>
              </a:rPr>
              <a:t> https://depts.washington.edu/pfes/CultureClues.htm</a:t>
            </a:r>
            <a:r>
              <a:rPr kumimoji="0" lang="en-US" sz="1200" b="0" i="0" u="none" strike="noStrike" kern="0" cap="none" spc="15" normalizeH="0" baseline="0" noProof="0" dirty="0">
                <a:ln>
                  <a:noFill/>
                </a:ln>
                <a:solidFill>
                  <a:srgbClr val="7E7E7E"/>
                </a:solidFill>
                <a:effectLst/>
                <a:uLnTx/>
                <a:uFillTx/>
                <a:latin typeface="Arial" panose="02020603050405020304" pitchFamily="2"/>
              </a:rPr>
              <a:t>  </a:t>
            </a:r>
          </a:p>
          <a:p>
            <a:pPr marL="822960" marR="731520" lvl="0" indent="320040" algn="l" defTabSz="914400" eaLnBrk="1" fontAlgn="auto" latinLnBrk="0" hangingPunct="1">
              <a:lnSpc>
                <a:spcPts val="1900"/>
              </a:lnSpc>
              <a:spcBef>
                <a:spcPts val="315"/>
              </a:spcBef>
              <a:spcAft>
                <a:spcPts val="0"/>
              </a:spcAft>
              <a:buClrTx/>
              <a:buSzTx/>
              <a:buFont typeface="Symbol"/>
              <a:buChar char="·"/>
              <a:tabLst/>
              <a:defRPr/>
            </a:pPr>
            <a:r>
              <a:rPr kumimoji="0" lang="en-US" sz="1300" b="0" i="0" u="none" strike="noStrike" kern="0" cap="none" spc="0" normalizeH="0" baseline="0" noProof="0" dirty="0">
                <a:ln>
                  <a:noFill/>
                </a:ln>
                <a:solidFill>
                  <a:srgbClr val="7E7E7E"/>
                </a:solidFill>
                <a:effectLst/>
                <a:uLnTx/>
                <a:uFillTx/>
                <a:latin typeface="Arial" panose="02020603050405020304" pitchFamily="2"/>
              </a:rPr>
              <a:t>The </a:t>
            </a:r>
            <a:r>
              <a:rPr kumimoji="0" lang="en-US" sz="1300" b="1" i="0" u="none" strike="noStrike" kern="0" cap="none" spc="0" normalizeH="0" baseline="0" noProof="0" dirty="0">
                <a:ln>
                  <a:noFill/>
                </a:ln>
                <a:solidFill>
                  <a:srgbClr val="7E7E7E"/>
                </a:solidFill>
                <a:effectLst/>
                <a:uLnTx/>
                <a:uFillTx/>
                <a:latin typeface="Arial" panose="02020603050405020304" pitchFamily="2"/>
              </a:rPr>
              <a:t>Culture, Language and Health Literacy website </a:t>
            </a:r>
            <a:r>
              <a:rPr kumimoji="0" lang="en-US" sz="1300" b="0" i="0" u="none" strike="noStrike" kern="0" cap="none" spc="0" normalizeH="0" baseline="0" noProof="0" dirty="0">
                <a:ln>
                  <a:noFill/>
                </a:ln>
                <a:solidFill>
                  <a:srgbClr val="7E7E7E"/>
                </a:solidFill>
                <a:effectLst/>
                <a:uLnTx/>
                <a:uFillTx/>
                <a:latin typeface="Arial" panose="02020603050405020304" pitchFamily="2"/>
              </a:rPr>
              <a:t>provides an exhaustive list of resources regarding cultural competence issues for specific ethnicities, religions and special populations. </a:t>
            </a:r>
          </a:p>
          <a:p>
            <a:pPr marL="914400" marR="0" lvl="0" indent="0" algn="l" defTabSz="914400" eaLnBrk="1" fontAlgn="auto" latinLnBrk="0" hangingPunct="1">
              <a:lnSpc>
                <a:spcPts val="1700"/>
              </a:lnSpc>
              <a:spcBef>
                <a:spcPts val="420"/>
              </a:spcBef>
              <a:spcAft>
                <a:spcPts val="0"/>
              </a:spcAft>
              <a:buClrTx/>
              <a:buSzTx/>
              <a:buFontTx/>
              <a:buNone/>
              <a:tabLst/>
              <a:defRPr/>
            </a:pPr>
            <a:r>
              <a:rPr kumimoji="0" lang="en-US" sz="1200" b="0" i="0" u="sng" strike="noStrike" kern="0" cap="none" spc="10" normalizeH="0" baseline="0" noProof="0" dirty="0">
                <a:ln>
                  <a:noFill/>
                </a:ln>
                <a:solidFill>
                  <a:srgbClr val="0000FF"/>
                </a:solidFill>
                <a:effectLst/>
                <a:uLnTx/>
                <a:uFillTx/>
                <a:latin typeface="Arial" panose="02020603050405020304" pitchFamily="2"/>
              </a:rPr>
              <a:t>–</a:t>
            </a:r>
            <a:r>
              <a:rPr kumimoji="0" lang="en-US" sz="1100" b="0" i="0" u="sng" strike="noStrike" kern="0" cap="none" spc="10" normalizeH="0" baseline="0" noProof="0" dirty="0">
                <a:ln>
                  <a:noFill/>
                </a:ln>
                <a:solidFill>
                  <a:srgbClr val="0000FF"/>
                </a:solidFill>
                <a:effectLst/>
                <a:uLnTx/>
                <a:uFillTx/>
                <a:latin typeface="Arial" panose="02020603050405020304" pitchFamily="2"/>
              </a:rPr>
              <a:t> https://www.hrsa.gov/about/organization/bureaus/ohe/health-literacy/culture-language-and-health-</a:t>
            </a:r>
            <a:r>
              <a:rPr kumimoji="0" lang="en-US" sz="100" b="0" i="0" u="none" strike="noStrike" kern="0" cap="none" spc="0" normalizeH="0" baseline="0" noProof="0" dirty="0">
                <a:ln>
                  <a:noFill/>
                </a:ln>
                <a:solidFill>
                  <a:srgbClr val="000000"/>
                </a:solidFill>
                <a:effectLst/>
                <a:uLnTx/>
                <a:uFillTx/>
                <a:latin typeface="Arial" panose="02020603050405020304" pitchFamily="2"/>
              </a:rPr>
              <a:t> </a:t>
            </a:r>
          </a:p>
          <a:p>
            <a:pPr marL="1234440" marR="0" lvl="0" indent="0" algn="l" defTabSz="914400" eaLnBrk="1" fontAlgn="auto" latinLnBrk="0" hangingPunct="1">
              <a:lnSpc>
                <a:spcPts val="1700"/>
              </a:lnSpc>
              <a:spcBef>
                <a:spcPts val="15"/>
              </a:spcBef>
              <a:spcAft>
                <a:spcPts val="0"/>
              </a:spcAft>
              <a:buClrTx/>
              <a:buSzTx/>
              <a:buFontTx/>
              <a:buNone/>
              <a:tabLst/>
              <a:defRPr/>
            </a:pPr>
            <a:r>
              <a:rPr kumimoji="0" lang="en-US" sz="1100" b="0" i="0" u="sng" strike="noStrike" kern="0" cap="none" spc="-45" normalizeH="0" baseline="0" noProof="0" dirty="0">
                <a:ln>
                  <a:noFill/>
                </a:ln>
                <a:solidFill>
                  <a:srgbClr val="0000FF"/>
                </a:solidFill>
                <a:effectLst/>
                <a:uLnTx/>
                <a:uFillTx/>
                <a:latin typeface="Arial" panose="02020603050405020304" pitchFamily="2"/>
              </a:rPr>
              <a:t>literacy</a:t>
            </a:r>
            <a:r>
              <a:rPr kumimoji="0" lang="en-US" sz="1200" b="0" i="0" u="none" strike="noStrike" kern="0" cap="none" spc="-45" normalizeH="0" baseline="0" noProof="0" dirty="0">
                <a:ln>
                  <a:noFill/>
                </a:ln>
                <a:solidFill>
                  <a:srgbClr val="7E7E7E"/>
                </a:solidFill>
                <a:effectLst/>
                <a:uLnTx/>
                <a:uFillTx/>
                <a:latin typeface="Arial" panose="02020603050405020304" pitchFamily="2"/>
              </a:rPr>
              <a:t>  </a:t>
            </a:r>
          </a:p>
          <a:p>
            <a:pPr marL="822960" marR="0" lvl="0" indent="320040" algn="l" defTabSz="914400" eaLnBrk="1" fontAlgn="auto" latinLnBrk="0" hangingPunct="1">
              <a:lnSpc>
                <a:spcPts val="1900"/>
              </a:lnSpc>
              <a:spcBef>
                <a:spcPts val="320"/>
              </a:spcBef>
              <a:spcAft>
                <a:spcPts val="0"/>
              </a:spcAft>
              <a:buClrTx/>
              <a:buSzTx/>
              <a:buFont typeface="Symbol"/>
              <a:buChar char="·"/>
              <a:tabLst/>
              <a:defRPr/>
            </a:pPr>
            <a:r>
              <a:rPr kumimoji="0" lang="en-US" sz="1300" b="1" i="0" u="none" strike="noStrike" kern="0" cap="none" spc="0" normalizeH="0" baseline="0" noProof="0" dirty="0" err="1">
                <a:ln>
                  <a:noFill/>
                </a:ln>
                <a:solidFill>
                  <a:srgbClr val="7E7E7E"/>
                </a:solidFill>
                <a:effectLst/>
                <a:uLnTx/>
                <a:uFillTx/>
                <a:latin typeface="Arial" panose="02020603050405020304" pitchFamily="2"/>
              </a:rPr>
              <a:t>EthnoMed</a:t>
            </a:r>
            <a:r>
              <a:rPr kumimoji="0" lang="en-US" sz="1300" b="1" i="0" u="none" strike="noStrike" kern="0" cap="none" spc="0" normalizeH="0" baseline="0" noProof="0" dirty="0">
                <a:ln>
                  <a:noFill/>
                </a:ln>
                <a:solidFill>
                  <a:srgbClr val="7E7E7E"/>
                </a:solidFill>
                <a:effectLst/>
                <a:uLnTx/>
                <a:uFillTx/>
                <a:latin typeface="Arial" panose="02020603050405020304" pitchFamily="2"/>
              </a:rPr>
              <a:t> </a:t>
            </a:r>
            <a:r>
              <a:rPr kumimoji="0" lang="en-US" sz="1300" b="0" i="0" u="none" strike="noStrike" kern="0" cap="none" spc="0" normalizeH="0" baseline="0" noProof="0" dirty="0">
                <a:ln>
                  <a:noFill/>
                </a:ln>
                <a:solidFill>
                  <a:srgbClr val="7E7E7E"/>
                </a:solidFill>
                <a:effectLst/>
                <a:uLnTx/>
                <a:uFillTx/>
                <a:latin typeface="Arial" panose="02020603050405020304" pitchFamily="2"/>
              </a:rPr>
              <a:t>is a website containing information about cultural beliefs, medical issues and </a:t>
            </a:r>
          </a:p>
          <a:p>
            <a:pPr marL="822960" marR="0" lvl="0" indent="0" algn="l" defTabSz="914400" eaLnBrk="1" fontAlgn="auto" latinLnBrk="0" hangingPunct="1">
              <a:lnSpc>
                <a:spcPts val="1900"/>
              </a:lnSpc>
              <a:spcBef>
                <a:spcPts val="0"/>
              </a:spcBef>
              <a:spcAft>
                <a:spcPts val="0"/>
              </a:spcAft>
              <a:buClrTx/>
              <a:buSzTx/>
              <a:buFontTx/>
              <a:buNone/>
              <a:tabLst/>
              <a:defRPr/>
            </a:pPr>
            <a:r>
              <a:rPr kumimoji="0" lang="en-US" sz="1300" b="0" i="0" u="none" strike="noStrike" kern="0" cap="none" spc="0" normalizeH="0" baseline="0" noProof="0" dirty="0">
                <a:ln>
                  <a:noFill/>
                </a:ln>
                <a:solidFill>
                  <a:srgbClr val="7E7E7E"/>
                </a:solidFill>
                <a:effectLst/>
                <a:uLnTx/>
                <a:uFillTx/>
                <a:latin typeface="Arial" panose="02020603050405020304" pitchFamily="2"/>
              </a:rPr>
              <a:t>other related issues pertinent to the health care of recent immigrants. </a:t>
            </a:r>
          </a:p>
          <a:p>
            <a:pPr marL="914400" marR="0" lvl="0" indent="0" algn="l" defTabSz="914400" eaLnBrk="1" fontAlgn="auto" latinLnBrk="0" hangingPunct="1">
              <a:lnSpc>
                <a:spcPts val="1700"/>
              </a:lnSpc>
              <a:spcBef>
                <a:spcPts val="420"/>
              </a:spcBef>
              <a:spcAft>
                <a:spcPts val="0"/>
              </a:spcAft>
              <a:buClrTx/>
              <a:buSzTx/>
              <a:buFontTx/>
              <a:buNone/>
              <a:tabLst/>
              <a:defRPr/>
            </a:pPr>
            <a:r>
              <a:rPr kumimoji="0" lang="en-US" sz="1200" b="0" i="0" u="sng" strike="noStrike" kern="0" cap="none" spc="35" normalizeH="0" baseline="0" noProof="0" dirty="0">
                <a:ln>
                  <a:noFill/>
                </a:ln>
                <a:solidFill>
                  <a:srgbClr val="0000FF"/>
                </a:solidFill>
                <a:effectLst/>
                <a:uLnTx/>
                <a:uFillTx/>
                <a:latin typeface="Arial" panose="02020603050405020304" pitchFamily="2"/>
              </a:rPr>
              <a:t>–</a:t>
            </a:r>
            <a:r>
              <a:rPr kumimoji="0" lang="en-US" sz="1100" b="0" i="0" u="sng" strike="noStrike" kern="0" cap="none" spc="35" normalizeH="0" baseline="0" noProof="0" dirty="0">
                <a:ln>
                  <a:noFill/>
                </a:ln>
                <a:solidFill>
                  <a:srgbClr val="0000FF"/>
                </a:solidFill>
                <a:effectLst/>
                <a:uLnTx/>
                <a:uFillTx/>
                <a:latin typeface="Arial" panose="02020603050405020304" pitchFamily="2"/>
              </a:rPr>
              <a:t> https://ethnomed.org/</a:t>
            </a:r>
            <a:r>
              <a:rPr kumimoji="0" lang="en-US" sz="1200" b="0" i="0" u="none" strike="noStrike" kern="0" cap="none" spc="35" normalizeH="0" baseline="0" noProof="0" dirty="0">
                <a:ln>
                  <a:noFill/>
                </a:ln>
                <a:solidFill>
                  <a:srgbClr val="7E7E7E"/>
                </a:solidFill>
                <a:effectLst/>
                <a:uLnTx/>
                <a:uFillTx/>
                <a:latin typeface="Arial" panose="02020603050405020304" pitchFamily="2"/>
              </a:rPr>
              <a:t>  </a:t>
            </a:r>
          </a:p>
          <a:p>
            <a:pPr marL="822960" marR="0" lvl="0" indent="320040" algn="l" defTabSz="914400" eaLnBrk="1" fontAlgn="auto" latinLnBrk="0" hangingPunct="1">
              <a:lnSpc>
                <a:spcPts val="1900"/>
              </a:lnSpc>
              <a:spcBef>
                <a:spcPts val="320"/>
              </a:spcBef>
              <a:spcAft>
                <a:spcPts val="0"/>
              </a:spcAft>
              <a:buClrTx/>
              <a:buSzTx/>
              <a:buFont typeface="Symbol"/>
              <a:buChar char="·"/>
              <a:tabLst/>
              <a:defRPr/>
            </a:pPr>
            <a:r>
              <a:rPr lang="en-US" sz="1300" b="1" kern="0" dirty="0">
                <a:solidFill>
                  <a:srgbClr val="7E7E7E"/>
                </a:solidFill>
                <a:latin typeface="Arial" panose="02020603050405020304" pitchFamily="2"/>
              </a:rPr>
              <a:t>Magnolia</a:t>
            </a:r>
            <a:r>
              <a:rPr kumimoji="0" lang="en-US" sz="1300" b="1" i="0" u="none" strike="noStrike" kern="0" cap="none" spc="0" normalizeH="0" baseline="0" noProof="0" dirty="0">
                <a:ln>
                  <a:noFill/>
                </a:ln>
                <a:solidFill>
                  <a:srgbClr val="7E7E7E"/>
                </a:solidFill>
                <a:effectLst/>
                <a:uLnTx/>
                <a:uFillTx/>
                <a:latin typeface="Arial" panose="02020603050405020304" pitchFamily="2"/>
              </a:rPr>
              <a:t>’s Quality Improvement (QI) webpage </a:t>
            </a:r>
            <a:r>
              <a:rPr kumimoji="0" lang="en-US" sz="1300" b="0" i="0" u="none" strike="noStrike" kern="0" cap="none" spc="0" normalizeH="0" baseline="0" noProof="0" dirty="0">
                <a:ln>
                  <a:noFill/>
                </a:ln>
                <a:solidFill>
                  <a:srgbClr val="7E7E7E"/>
                </a:solidFill>
                <a:effectLst/>
                <a:uLnTx/>
                <a:uFillTx/>
                <a:latin typeface="Arial" panose="02020603050405020304" pitchFamily="2"/>
              </a:rPr>
              <a:t>offers information about cultural and </a:t>
            </a:r>
          </a:p>
          <a:p>
            <a:pPr marL="822960" marR="0" lvl="0" indent="0" algn="l" defTabSz="914400" eaLnBrk="1" fontAlgn="auto" latinLnBrk="0" hangingPunct="1">
              <a:lnSpc>
                <a:spcPts val="1900"/>
              </a:lnSpc>
              <a:spcBef>
                <a:spcPts val="0"/>
              </a:spcBef>
              <a:spcAft>
                <a:spcPts val="0"/>
              </a:spcAft>
              <a:buClrTx/>
              <a:buSzTx/>
              <a:buFontTx/>
              <a:buNone/>
              <a:tabLst/>
              <a:defRPr/>
            </a:pPr>
            <a:r>
              <a:rPr kumimoji="0" lang="en-US" sz="1300" b="0" i="0" u="none" strike="noStrike" kern="0" cap="none" spc="0" normalizeH="0" baseline="0" noProof="0" dirty="0">
                <a:ln>
                  <a:noFill/>
                </a:ln>
                <a:solidFill>
                  <a:srgbClr val="7E7E7E"/>
                </a:solidFill>
                <a:effectLst/>
                <a:uLnTx/>
                <a:uFillTx/>
                <a:latin typeface="Arial" panose="02020603050405020304" pitchFamily="2"/>
              </a:rPr>
              <a:t>linguistic competency, and available interpreter and translation services. </a:t>
            </a:r>
          </a:p>
          <a:p>
            <a:pPr marL="914400" marR="0" lvl="0" indent="0" algn="l" defTabSz="914400" eaLnBrk="1" fontAlgn="auto" latinLnBrk="0" hangingPunct="1">
              <a:lnSpc>
                <a:spcPts val="1700"/>
              </a:lnSpc>
              <a:spcBef>
                <a:spcPts val="420"/>
              </a:spcBef>
              <a:spcAft>
                <a:spcPts val="4560"/>
              </a:spcAft>
              <a:buClrTx/>
              <a:buSzTx/>
              <a:buFontTx/>
              <a:buNone/>
              <a:tabLst/>
              <a:defRPr/>
            </a:pPr>
            <a:r>
              <a:rPr kumimoji="0" lang="en-US" sz="1200" b="0" i="0" u="sng" strike="noStrike" kern="0" cap="none" spc="10" normalizeH="0" baseline="0" noProof="0" dirty="0">
                <a:ln>
                  <a:noFill/>
                </a:ln>
                <a:solidFill>
                  <a:srgbClr val="0000FF"/>
                </a:solidFill>
                <a:effectLst/>
                <a:uLnTx/>
                <a:uFillTx/>
                <a:latin typeface="Arial" panose="02020603050405020304" pitchFamily="2"/>
              </a:rPr>
              <a:t>–</a:t>
            </a:r>
            <a:r>
              <a:rPr kumimoji="0" lang="en-US" sz="1100" b="0" i="0" u="sng" strike="noStrike" kern="0" cap="none" spc="10" normalizeH="0" baseline="0" noProof="0" dirty="0">
                <a:ln>
                  <a:noFill/>
                </a:ln>
                <a:solidFill>
                  <a:srgbClr val="0000FF"/>
                </a:solidFill>
                <a:effectLst/>
                <a:uLnTx/>
                <a:uFillTx/>
                <a:latin typeface="Arial" panose="02020603050405020304" pitchFamily="2"/>
              </a:rPr>
              <a:t> https://www.magnoliahealthplan.com/providers/quality-improvement.html </a:t>
            </a:r>
            <a:endParaRPr kumimoji="0" lang="en-US" sz="100" b="0" i="0" u="none" strike="noStrike" kern="0" cap="none" spc="10" normalizeH="0" baseline="0" noProof="0" dirty="0">
              <a:ln>
                <a:noFill/>
              </a:ln>
              <a:solidFill>
                <a:srgbClr val="F5821F"/>
              </a:solidFill>
              <a:effectLst/>
              <a:uLnTx/>
              <a:uFillTx/>
              <a:latin typeface="Arial" panose="02020603050405020304" pitchFamily="2"/>
            </a:endParaRPr>
          </a:p>
          <a:p>
            <a:endParaRPr lang="en-US" dirty="0"/>
          </a:p>
        </p:txBody>
      </p:sp>
    </p:spTree>
    <p:extLst>
      <p:ext uri="{BB962C8B-B14F-4D97-AF65-F5344CB8AC3E}">
        <p14:creationId xmlns:p14="http://schemas.microsoft.com/office/powerpoint/2010/main" val="1492939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B4702DF-6541-B3E9-E41A-4ED0045C9326}"/>
              </a:ext>
            </a:extLst>
          </p:cNvPr>
          <p:cNvSpPr>
            <a:spLocks noGrp="1"/>
          </p:cNvSpPr>
          <p:nvPr>
            <p:ph type="title"/>
          </p:nvPr>
        </p:nvSpPr>
        <p:spPr/>
        <p:txBody>
          <a:bodyPr/>
          <a:lstStyle/>
          <a:p>
            <a:r>
              <a:rPr lang="en-US" dirty="0"/>
              <a:t>Resources </a:t>
            </a:r>
          </a:p>
        </p:txBody>
      </p:sp>
      <p:sp>
        <p:nvSpPr>
          <p:cNvPr id="2" name="Content Placeholder 1">
            <a:extLst>
              <a:ext uri="{FF2B5EF4-FFF2-40B4-BE49-F238E27FC236}">
                <a16:creationId xmlns:a16="http://schemas.microsoft.com/office/drawing/2014/main" id="{204DD206-F676-0A77-758A-781139EF189B}"/>
              </a:ext>
            </a:extLst>
          </p:cNvPr>
          <p:cNvSpPr>
            <a:spLocks noGrp="1"/>
          </p:cNvSpPr>
          <p:nvPr>
            <p:ph idx="1"/>
          </p:nvPr>
        </p:nvSpPr>
        <p:spPr>
          <a:xfrm>
            <a:off x="0" y="1600200"/>
            <a:ext cx="8458200" cy="4571999"/>
          </a:xfrm>
        </p:spPr>
        <p:txBody>
          <a:bodyPr/>
          <a:lstStyle/>
          <a:p>
            <a:pPr marL="320040" marR="0" lvl="0" indent="320040" algn="l" defTabSz="914400" eaLnBrk="1" fontAlgn="auto" latinLnBrk="0" hangingPunct="1">
              <a:lnSpc>
                <a:spcPts val="1600"/>
              </a:lnSpc>
              <a:spcBef>
                <a:spcPts val="0"/>
              </a:spcBef>
              <a:spcAft>
                <a:spcPts val="0"/>
              </a:spcAft>
              <a:buClrTx/>
              <a:buSzTx/>
              <a:buFont typeface="Arial"/>
              <a:buAutoNum type="arabicPeriod"/>
              <a:tabLst/>
              <a:defRPr/>
            </a:pPr>
            <a:r>
              <a:rPr kumimoji="0" lang="en-US" sz="1400" b="0" i="1" u="sng" strike="noStrike" kern="0" cap="none" spc="0" normalizeH="0" baseline="0" noProof="0" dirty="0">
                <a:ln>
                  <a:noFill/>
                </a:ln>
                <a:solidFill>
                  <a:srgbClr val="0000FF"/>
                </a:solidFill>
                <a:effectLst/>
                <a:uLnTx/>
                <a:uFillTx/>
                <a:latin typeface="Arial" panose="02020603050405020304" pitchFamily="2"/>
              </a:rPr>
              <a:t>https://www.cdc.gov/healthliteracy/learn/UnderstandingLiteracy.html</a:t>
            </a:r>
          </a:p>
          <a:p>
            <a:pPr marL="320040" marR="0" lvl="0" indent="320040" algn="l" defTabSz="914400" eaLnBrk="1" fontAlgn="auto" latinLnBrk="0" hangingPunct="1">
              <a:lnSpc>
                <a:spcPts val="1700"/>
              </a:lnSpc>
              <a:spcBef>
                <a:spcPts val="335"/>
              </a:spcBef>
              <a:spcAft>
                <a:spcPts val="0"/>
              </a:spcAft>
              <a:buClrTx/>
              <a:buSzTx/>
              <a:buFont typeface="Arial"/>
              <a:buAutoNum type="arabicPeriod"/>
              <a:tabLst/>
              <a:defRPr/>
            </a:pPr>
            <a:r>
              <a:rPr kumimoji="0" lang="en-US" sz="1400" b="0" i="1" u="none" strike="noStrike" kern="0" cap="none" spc="0" normalizeH="0" baseline="0" noProof="0" dirty="0" err="1">
                <a:ln>
                  <a:noFill/>
                </a:ln>
                <a:solidFill>
                  <a:srgbClr val="585858"/>
                </a:solidFill>
                <a:effectLst/>
                <a:uLnTx/>
                <a:uFillTx/>
                <a:latin typeface="Arial" panose="02020603050405020304" pitchFamily="2"/>
              </a:rPr>
              <a:t>Ratzan</a:t>
            </a:r>
            <a:r>
              <a:rPr kumimoji="0" lang="en-US" sz="1400" b="0" i="1" u="none" strike="noStrike" kern="0" cap="none" spc="0" normalizeH="0" baseline="0" noProof="0" dirty="0">
                <a:ln>
                  <a:noFill/>
                </a:ln>
                <a:solidFill>
                  <a:srgbClr val="585858"/>
                </a:solidFill>
                <a:effectLst/>
                <a:uLnTx/>
                <a:uFillTx/>
                <a:latin typeface="Arial" panose="02020603050405020304" pitchFamily="2"/>
              </a:rPr>
              <a:t> SC, Parker RM, Selden CR, Zorn M, </a:t>
            </a:r>
            <a:r>
              <a:rPr kumimoji="0" lang="en-US" sz="1400" b="0" i="1" u="none" strike="noStrike" kern="0" cap="none" spc="0" normalizeH="0" baseline="0" noProof="0" dirty="0" err="1">
                <a:ln>
                  <a:noFill/>
                </a:ln>
                <a:solidFill>
                  <a:srgbClr val="585858"/>
                </a:solidFill>
                <a:effectLst/>
                <a:uLnTx/>
                <a:uFillTx/>
                <a:latin typeface="Arial" panose="02020603050405020304" pitchFamily="2"/>
              </a:rPr>
              <a:t>Ratzan</a:t>
            </a:r>
            <a:r>
              <a:rPr kumimoji="0" lang="en-US" sz="1400" b="0" i="1" u="none" strike="noStrike" kern="0" cap="none" spc="0" normalizeH="0" baseline="0" noProof="0" dirty="0">
                <a:ln>
                  <a:noFill/>
                </a:ln>
                <a:solidFill>
                  <a:srgbClr val="585858"/>
                </a:solidFill>
                <a:effectLst/>
                <a:uLnTx/>
                <a:uFillTx/>
                <a:latin typeface="Arial" panose="02020603050405020304" pitchFamily="2"/>
              </a:rPr>
              <a:t> SC, Parker RM . National library of medicine current bibliographies in medicine: Health literacy. 2000. </a:t>
            </a:r>
          </a:p>
          <a:p>
            <a:pPr marL="320040" marR="594360" lvl="0" indent="320040" algn="l" defTabSz="914400" eaLnBrk="1" fontAlgn="auto" latinLnBrk="0" hangingPunct="1">
              <a:lnSpc>
                <a:spcPts val="1700"/>
              </a:lnSpc>
              <a:spcBef>
                <a:spcPts val="335"/>
              </a:spcBef>
              <a:spcAft>
                <a:spcPts val="0"/>
              </a:spcAft>
              <a:buClrTx/>
              <a:buSzTx/>
              <a:buFont typeface="Arial"/>
              <a:buAutoNum type="arabicPeriod"/>
              <a:tabLst/>
              <a:defRPr/>
            </a:pPr>
            <a:r>
              <a:rPr kumimoji="0" lang="en-US" sz="1400" b="0" i="1" u="none" strike="noStrike" kern="0" cap="none" spc="0" normalizeH="0" baseline="0" noProof="0" dirty="0">
                <a:ln>
                  <a:noFill/>
                </a:ln>
                <a:solidFill>
                  <a:srgbClr val="585858"/>
                </a:solidFill>
                <a:effectLst/>
                <a:uLnTx/>
                <a:uFillTx/>
                <a:latin typeface="Arial" panose="02020603050405020304" pitchFamily="2"/>
              </a:rPr>
              <a:t>Roy P C </a:t>
            </a:r>
            <a:r>
              <a:rPr kumimoji="0" lang="en-US" sz="1400" b="0" i="1" u="none" strike="noStrike" kern="0" cap="none" spc="0" normalizeH="0" baseline="0" noProof="0" dirty="0" err="1">
                <a:ln>
                  <a:noFill/>
                </a:ln>
                <a:solidFill>
                  <a:srgbClr val="585858"/>
                </a:solidFill>
                <a:effectLst/>
                <a:uLnTx/>
                <a:uFillTx/>
                <a:latin typeface="Arial" panose="02020603050405020304" pitchFamily="2"/>
              </a:rPr>
              <a:t>Kessels</a:t>
            </a:r>
            <a:r>
              <a:rPr kumimoji="0" lang="en-US" sz="1400" b="0" i="1" u="none" strike="noStrike" kern="0" cap="none" spc="0" normalizeH="0" baseline="0" noProof="0" dirty="0">
                <a:ln>
                  <a:noFill/>
                </a:ln>
                <a:solidFill>
                  <a:srgbClr val="585858"/>
                </a:solidFill>
                <a:effectLst/>
                <a:uLnTx/>
                <a:uFillTx/>
                <a:latin typeface="Arial" panose="02020603050405020304" pitchFamily="2"/>
              </a:rPr>
              <a:t>. Journal of the Royal Society of Medicine: Patients’ Memory For Medical Information. 2003 </a:t>
            </a:r>
          </a:p>
          <a:p>
            <a:pPr marL="320040" marR="320040" lvl="0" indent="320040" algn="l" defTabSz="914400" eaLnBrk="1" fontAlgn="auto" latinLnBrk="0" hangingPunct="1">
              <a:lnSpc>
                <a:spcPts val="1700"/>
              </a:lnSpc>
              <a:spcBef>
                <a:spcPts val="335"/>
              </a:spcBef>
              <a:spcAft>
                <a:spcPts val="0"/>
              </a:spcAft>
              <a:buClrTx/>
              <a:buSzTx/>
              <a:buFont typeface="Arial"/>
              <a:buAutoNum type="arabicPeriod"/>
              <a:tabLst/>
              <a:defRPr/>
            </a:pPr>
            <a:r>
              <a:rPr kumimoji="0" lang="en-US" sz="1400" b="0" i="1" u="none" strike="noStrike" kern="0" cap="none" spc="-5" normalizeH="0" baseline="0" noProof="0" dirty="0">
                <a:ln>
                  <a:noFill/>
                </a:ln>
                <a:solidFill>
                  <a:srgbClr val="585858"/>
                </a:solidFill>
                <a:effectLst/>
                <a:uLnTx/>
                <a:uFillTx/>
                <a:latin typeface="Arial" panose="02020603050405020304" pitchFamily="2"/>
              </a:rPr>
              <a:t>Centers for Disease Control and Prevention: Nation Prevention Information Network, Cultural Competence in Health and Human </a:t>
            </a:r>
            <a:r>
              <a:rPr kumimoji="0" lang="en-US" sz="1400" b="0" i="1" u="none" strike="noStrike" kern="0" cap="none" spc="-5" normalizeH="0" baseline="0" noProof="0" dirty="0" err="1">
                <a:ln>
                  <a:noFill/>
                </a:ln>
                <a:solidFill>
                  <a:srgbClr val="585858"/>
                </a:solidFill>
                <a:effectLst/>
                <a:uLnTx/>
                <a:uFillTx/>
                <a:latin typeface="Arial" panose="02020603050405020304" pitchFamily="2"/>
              </a:rPr>
              <a:t>Services,</a:t>
            </a:r>
            <a:r>
              <a:rPr kumimoji="0" lang="en-US" sz="1400" b="0" i="1" u="sng" strike="noStrike" kern="0" cap="none" spc="-5" normalizeH="0" baseline="0" noProof="0" dirty="0" err="1">
                <a:ln>
                  <a:noFill/>
                </a:ln>
                <a:solidFill>
                  <a:srgbClr val="0000FF"/>
                </a:solidFill>
                <a:effectLst/>
                <a:uLnTx/>
                <a:uFillTx/>
                <a:latin typeface="Arial" panose="02020603050405020304" pitchFamily="2"/>
              </a:rPr>
              <a:t>https</a:t>
            </a:r>
            <a:r>
              <a:rPr kumimoji="0" lang="en-US" sz="1400" b="0" i="1" u="sng" strike="noStrike" kern="0" cap="none" spc="-5" normalizeH="0" baseline="0" noProof="0" dirty="0">
                <a:ln>
                  <a:noFill/>
                </a:ln>
                <a:solidFill>
                  <a:srgbClr val="0000FF"/>
                </a:solidFill>
                <a:effectLst/>
                <a:uLnTx/>
                <a:uFillTx/>
                <a:latin typeface="Arial" panose="02020603050405020304" pitchFamily="2"/>
              </a:rPr>
              <a:t>://npin.cdc.gov/pages/cultural-competence</a:t>
            </a:r>
          </a:p>
          <a:p>
            <a:pPr marL="320040" marR="868680" lvl="0" indent="320040" algn="l" defTabSz="914400" eaLnBrk="1" fontAlgn="auto" latinLnBrk="0" hangingPunct="1">
              <a:lnSpc>
                <a:spcPts val="1700"/>
              </a:lnSpc>
              <a:spcBef>
                <a:spcPts val="325"/>
              </a:spcBef>
              <a:spcAft>
                <a:spcPts val="0"/>
              </a:spcAft>
              <a:buClrTx/>
              <a:buSzTx/>
              <a:buFont typeface="Arial"/>
              <a:buAutoNum type="arabicPeriod"/>
              <a:tabLst/>
              <a:defRPr/>
            </a:pPr>
            <a:r>
              <a:rPr kumimoji="0" lang="en-US" sz="1400" b="0" i="1" u="sng" strike="noStrike" kern="0" cap="none" spc="-40" normalizeH="0" baseline="0" noProof="0" dirty="0">
                <a:ln>
                  <a:noFill/>
                </a:ln>
                <a:solidFill>
                  <a:srgbClr val="0000FF"/>
                </a:solidFill>
                <a:effectLst/>
                <a:uLnTx/>
                <a:uFillTx/>
                <a:latin typeface="Arial" panose="02020603050405020304" pitchFamily="2"/>
              </a:rPr>
              <a:t>Health Resources and Services Administration (HRSA):</a:t>
            </a:r>
            <a:r>
              <a:rPr kumimoji="0" lang="en-US" sz="1350" b="1" i="0" u="sng" strike="noStrike" kern="0" cap="none" spc="-40" normalizeH="0" baseline="0" noProof="0" dirty="0">
                <a:ln>
                  <a:noFill/>
                </a:ln>
                <a:solidFill>
                  <a:srgbClr val="0000FF"/>
                </a:solidFill>
                <a:effectLst/>
                <a:uLnTx/>
                <a:uFillTx/>
                <a:latin typeface="Arial" panose="02020603050405020304" pitchFamily="2"/>
              </a:rPr>
              <a:t> https://www.hrsa.gov/cultural-competence/index.html</a:t>
            </a:r>
          </a:p>
          <a:p>
            <a:pPr marL="320040" marR="137160" lvl="0" indent="320040" algn="l" defTabSz="914400" eaLnBrk="1" fontAlgn="auto" latinLnBrk="0" hangingPunct="1">
              <a:lnSpc>
                <a:spcPts val="1700"/>
              </a:lnSpc>
              <a:spcBef>
                <a:spcPts val="340"/>
              </a:spcBef>
              <a:spcAft>
                <a:spcPts val="14545"/>
              </a:spcAft>
              <a:buClrTx/>
              <a:buSzTx/>
              <a:buFont typeface="Arial"/>
              <a:buAutoNum type="arabicPeriod"/>
              <a:tabLst/>
              <a:defRPr/>
            </a:pPr>
            <a:r>
              <a:rPr kumimoji="0" lang="en-US" sz="1400" b="0" i="1" u="sng" strike="noStrike" kern="0" cap="none" spc="0" normalizeH="0" baseline="0" noProof="0" dirty="0">
                <a:ln>
                  <a:noFill/>
                </a:ln>
                <a:solidFill>
                  <a:srgbClr val="0000FF"/>
                </a:solidFill>
                <a:effectLst/>
                <a:uLnTx/>
                <a:uFillTx/>
                <a:latin typeface="Arial" panose="02020603050405020304" pitchFamily="2"/>
              </a:rPr>
              <a:t>Health Literacy Universal Precautions Toolkit:</a:t>
            </a:r>
            <a:r>
              <a:rPr kumimoji="0" lang="en-US" sz="1350" b="1" i="0" u="sng" strike="noStrike" kern="0" cap="none" spc="0" normalizeH="0" baseline="0" noProof="0" dirty="0">
                <a:ln>
                  <a:noFill/>
                </a:ln>
                <a:solidFill>
                  <a:srgbClr val="0000FF"/>
                </a:solidFill>
                <a:effectLst/>
                <a:uLnTx/>
                <a:uFillTx/>
                <a:latin typeface="Arial" panose="02020603050405020304" pitchFamily="2"/>
              </a:rPr>
              <a:t> http://www.ahrq.gov/professionals/quality-patient-safety/quality-resources/tools/literacy-toolkit/healthliteracytoolkit.pdf</a:t>
            </a:r>
          </a:p>
          <a:p>
            <a:endParaRPr lang="en-US" dirty="0"/>
          </a:p>
        </p:txBody>
      </p:sp>
    </p:spTree>
    <p:extLst>
      <p:ext uri="{BB962C8B-B14F-4D97-AF65-F5344CB8AC3E}">
        <p14:creationId xmlns:p14="http://schemas.microsoft.com/office/powerpoint/2010/main" val="13016807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BDF1AF2-82CC-3B56-16DE-8B5BCE5A28F3}"/>
              </a:ext>
            </a:extLst>
          </p:cNvPr>
          <p:cNvSpPr>
            <a:spLocks noGrp="1"/>
          </p:cNvSpPr>
          <p:nvPr>
            <p:ph type="title"/>
          </p:nvPr>
        </p:nvSpPr>
        <p:spPr/>
        <p:txBody>
          <a:bodyPr/>
          <a:lstStyle/>
          <a:p>
            <a:r>
              <a:rPr lang="en-US" dirty="0"/>
              <a:t>Resources </a:t>
            </a:r>
            <a:r>
              <a:rPr lang="en-US" sz="2000" dirty="0"/>
              <a:t>Cont.</a:t>
            </a:r>
          </a:p>
        </p:txBody>
      </p:sp>
      <p:sp>
        <p:nvSpPr>
          <p:cNvPr id="2" name="Content Placeholder 1">
            <a:extLst>
              <a:ext uri="{FF2B5EF4-FFF2-40B4-BE49-F238E27FC236}">
                <a16:creationId xmlns:a16="http://schemas.microsoft.com/office/drawing/2014/main" id="{19E7DE8E-D5A2-FB9F-2437-02D599442C1E}"/>
              </a:ext>
            </a:extLst>
          </p:cNvPr>
          <p:cNvSpPr>
            <a:spLocks noGrp="1"/>
          </p:cNvSpPr>
          <p:nvPr>
            <p:ph idx="1"/>
          </p:nvPr>
        </p:nvSpPr>
        <p:spPr>
          <a:xfrm>
            <a:off x="-304800" y="1371600"/>
            <a:ext cx="8458200" cy="4571999"/>
          </a:xfrm>
        </p:spPr>
        <p:txBody>
          <a:bodyPr/>
          <a:lstStyle/>
          <a:p>
            <a:pPr marL="822960" marR="0" lvl="0" indent="320040" algn="l" defTabSz="914400" eaLnBrk="1" fontAlgn="auto" latinLnBrk="0" hangingPunct="1">
              <a:lnSpc>
                <a:spcPts val="1600"/>
              </a:lnSpc>
              <a:spcBef>
                <a:spcPts val="0"/>
              </a:spcBef>
              <a:spcAft>
                <a:spcPts val="0"/>
              </a:spcAft>
              <a:buClrTx/>
              <a:buSzTx/>
              <a:buFont typeface="Arial"/>
              <a:buAutoNum type="arabicPeriod"/>
              <a:tabLst/>
              <a:defRPr/>
            </a:pPr>
            <a:r>
              <a:rPr kumimoji="0" lang="en-US" sz="1450" b="0" i="1" u="none" strike="noStrike" kern="0" cap="none" spc="-25" normalizeH="0" baseline="0" noProof="0" dirty="0">
                <a:ln>
                  <a:noFill/>
                </a:ln>
                <a:solidFill>
                  <a:srgbClr val="585858"/>
                </a:solidFill>
                <a:effectLst/>
                <a:uLnTx/>
                <a:uFillTx/>
                <a:latin typeface="Arial" panose="02020603050405020304" pitchFamily="2"/>
              </a:rPr>
              <a:t>Health Literacy Universal Precautions Toolkit, 2nd Edition: </a:t>
            </a:r>
          </a:p>
          <a:p>
            <a:pPr marL="822960" marR="1417320" lvl="0" indent="0" algn="l" defTabSz="914400" eaLnBrk="1" fontAlgn="auto" latinLnBrk="0" hangingPunct="1">
              <a:lnSpc>
                <a:spcPts val="1700"/>
              </a:lnSpc>
              <a:spcBef>
                <a:spcPts val="0"/>
              </a:spcBef>
              <a:spcAft>
                <a:spcPts val="0"/>
              </a:spcAft>
              <a:buClrTx/>
              <a:buSzTx/>
              <a:buFontTx/>
              <a:buNone/>
              <a:tabLst/>
              <a:defRPr/>
            </a:pPr>
            <a:r>
              <a:rPr kumimoji="0" lang="en-US" sz="1400" b="0" i="0" u="sng" strike="noStrike" kern="0" cap="none" spc="-10" normalizeH="0" baseline="0" noProof="0" dirty="0">
                <a:ln>
                  <a:noFill/>
                </a:ln>
                <a:solidFill>
                  <a:srgbClr val="0000FF"/>
                </a:solidFill>
                <a:effectLst/>
                <a:uLnTx/>
                <a:uFillTx/>
                <a:latin typeface="Arial" panose="02020603050405020304" pitchFamily="2"/>
              </a:rPr>
              <a:t>https://www.ahrq.gov/professionals/quality-patient-safety/quality-resources/tools/literacy-toolkit/healthlittoolkit2.html</a:t>
            </a:r>
            <a:r>
              <a:rPr kumimoji="0" lang="en-US" sz="1400" b="0" i="0" u="none" strike="noStrike" kern="0" cap="none" spc="-10" normalizeH="0" baseline="0" noProof="0" dirty="0">
                <a:ln>
                  <a:noFill/>
                </a:ln>
                <a:solidFill>
                  <a:srgbClr val="585858"/>
                </a:solidFill>
                <a:effectLst/>
                <a:uLnTx/>
                <a:uFillTx/>
                <a:latin typeface="Arial" panose="02020603050405020304" pitchFamily="2"/>
              </a:rPr>
              <a:t>  2.</a:t>
            </a:r>
          </a:p>
          <a:p>
            <a:pPr marL="822960" marR="1417320" lvl="0" indent="0" algn="l" defTabSz="914400" eaLnBrk="1" fontAlgn="auto" latinLnBrk="0" hangingPunct="1">
              <a:lnSpc>
                <a:spcPts val="17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585858"/>
                </a:solidFill>
                <a:effectLst/>
                <a:uLnTx/>
                <a:uFillTx/>
                <a:latin typeface="Arial" panose="02020603050405020304" pitchFamily="2"/>
              </a:rPr>
              <a:t>HRSA- About Health </a:t>
            </a:r>
            <a:r>
              <a:rPr kumimoji="0" lang="en-US" sz="1400" b="0" i="0" u="none" strike="noStrike" kern="0" cap="none" spc="0" normalizeH="0" baseline="0" noProof="0" dirty="0" err="1">
                <a:ln>
                  <a:noFill/>
                </a:ln>
                <a:solidFill>
                  <a:srgbClr val="585858"/>
                </a:solidFill>
                <a:effectLst/>
                <a:uLnTx/>
                <a:uFillTx/>
                <a:latin typeface="Arial" panose="02020603050405020304" pitchFamily="2"/>
              </a:rPr>
              <a:t>Literacy:</a:t>
            </a:r>
            <a:r>
              <a:rPr kumimoji="0" lang="en-US" sz="1400" b="0" i="0" u="sng" strike="noStrike" kern="0" cap="none" spc="0" normalizeH="0" baseline="0" noProof="0" dirty="0" err="1">
                <a:ln>
                  <a:noFill/>
                </a:ln>
                <a:solidFill>
                  <a:srgbClr val="0000FF"/>
                </a:solidFill>
                <a:effectLst/>
                <a:uLnTx/>
                <a:uFillTx/>
                <a:latin typeface="Arial" panose="02020603050405020304" pitchFamily="2"/>
              </a:rPr>
              <a:t>http</a:t>
            </a:r>
            <a:r>
              <a:rPr kumimoji="0" lang="en-US" sz="1400" b="0" i="0" u="sng" strike="noStrike" kern="0" cap="none" spc="0" normalizeH="0" baseline="0" noProof="0" dirty="0">
                <a:ln>
                  <a:noFill/>
                </a:ln>
                <a:solidFill>
                  <a:srgbClr val="0000FF"/>
                </a:solidFill>
                <a:effectLst/>
                <a:uLnTx/>
                <a:uFillTx/>
                <a:latin typeface="Arial" panose="02020603050405020304" pitchFamily="2"/>
              </a:rPr>
              <a:t>://www.hrsa.gov/about/organization/bureaus/ohe/healthliteracy/</a:t>
            </a:r>
          </a:p>
          <a:p>
            <a:pPr marL="822960" marR="1417320" lvl="0" indent="0" algn="l" defTabSz="914400" eaLnBrk="1" fontAlgn="auto" latinLnBrk="0" hangingPunct="1">
              <a:lnSpc>
                <a:spcPts val="1700"/>
              </a:lnSpc>
              <a:spcBef>
                <a:spcPts val="0"/>
              </a:spcBef>
              <a:spcAft>
                <a:spcPts val="0"/>
              </a:spcAft>
              <a:buClrTx/>
              <a:buSzTx/>
              <a:buFontTx/>
              <a:buNone/>
              <a:tabLst/>
              <a:defRPr/>
            </a:pPr>
            <a:r>
              <a:rPr lang="en-US" sz="1400" kern="0" dirty="0">
                <a:solidFill>
                  <a:schemeClr val="bg1">
                    <a:lumMod val="50000"/>
                  </a:schemeClr>
                </a:solidFill>
                <a:latin typeface="Arial" panose="02020603050405020304" pitchFamily="2"/>
              </a:rPr>
              <a:t>2. </a:t>
            </a:r>
            <a:r>
              <a:rPr kumimoji="0" lang="en-US" sz="1400" b="0" i="0" strike="noStrike" kern="0" cap="none" spc="0" normalizeH="0" baseline="0" noProof="0" dirty="0">
                <a:ln>
                  <a:noFill/>
                </a:ln>
                <a:solidFill>
                  <a:schemeClr val="bg1">
                    <a:lumMod val="50000"/>
                  </a:schemeClr>
                </a:solidFill>
                <a:effectLst/>
                <a:uLnTx/>
                <a:uFillTx/>
                <a:latin typeface="Arial" panose="02020603050405020304" pitchFamily="2"/>
              </a:rPr>
              <a:t> </a:t>
            </a:r>
            <a:r>
              <a:rPr kumimoji="0" lang="en-US" sz="1450" b="0" i="1" u="none" strike="noStrike" kern="0" cap="none" spc="0" normalizeH="0" baseline="0" noProof="0" dirty="0">
                <a:ln>
                  <a:noFill/>
                </a:ln>
                <a:solidFill>
                  <a:srgbClr val="585858"/>
                </a:solidFill>
                <a:effectLst/>
                <a:uLnTx/>
                <a:uFillTx/>
                <a:latin typeface="Arial" panose="02020603050405020304" pitchFamily="2"/>
              </a:rPr>
              <a:t>U.S. Department of Health and Human Services- HRSA: Addressing Health Disparities Through Civil Rights </a:t>
            </a:r>
            <a:r>
              <a:rPr kumimoji="0" lang="en-US" sz="1450" b="0" i="1" u="none" strike="noStrike" kern="0" cap="none" spc="0" normalizeH="0" baseline="0" noProof="0" dirty="0" err="1">
                <a:ln>
                  <a:noFill/>
                </a:ln>
                <a:solidFill>
                  <a:srgbClr val="585858"/>
                </a:solidFill>
                <a:effectLst/>
                <a:uLnTx/>
                <a:uFillTx/>
                <a:latin typeface="Arial" panose="02020603050405020304" pitchFamily="2"/>
              </a:rPr>
              <a:t>Enforcements:</a:t>
            </a:r>
            <a:r>
              <a:rPr kumimoji="0" lang="en-US" sz="1400" b="0" i="0" u="sng" strike="noStrike" kern="0" cap="none" spc="0" normalizeH="0" baseline="0" noProof="0" dirty="0" err="1">
                <a:ln>
                  <a:noFill/>
                </a:ln>
                <a:solidFill>
                  <a:srgbClr val="0000FF"/>
                </a:solidFill>
                <a:effectLst/>
                <a:uLnTx/>
                <a:uFillTx/>
                <a:latin typeface="Arial" panose="02020603050405020304" pitchFamily="2"/>
              </a:rPr>
              <a:t>http</a:t>
            </a:r>
            <a:r>
              <a:rPr kumimoji="0" lang="en-US" sz="1400" b="0" i="0" u="sng" strike="noStrike" kern="0" cap="none" spc="0" normalizeH="0" baseline="0" noProof="0" dirty="0">
                <a:ln>
                  <a:noFill/>
                </a:ln>
                <a:solidFill>
                  <a:srgbClr val="0000FF"/>
                </a:solidFill>
                <a:effectLst/>
                <a:uLnTx/>
                <a:uFillTx/>
                <a:latin typeface="Arial" panose="02020603050405020304" pitchFamily="2"/>
              </a:rPr>
              <a:t>://services.choruscall.com/links/hrsa120919.html </a:t>
            </a:r>
          </a:p>
          <a:p>
            <a:pPr marL="822960" marR="1417320" lvl="0" indent="0" algn="l" defTabSz="914400" eaLnBrk="1" fontAlgn="auto" latinLnBrk="0" hangingPunct="1">
              <a:lnSpc>
                <a:spcPts val="1700"/>
              </a:lnSpc>
              <a:spcBef>
                <a:spcPts val="0"/>
              </a:spcBef>
              <a:spcAft>
                <a:spcPts val="0"/>
              </a:spcAft>
              <a:buClrTx/>
              <a:buSzTx/>
              <a:buFontTx/>
              <a:buNone/>
              <a:tabLst/>
              <a:defRPr/>
            </a:pPr>
            <a:r>
              <a:rPr lang="en-US" sz="1400" kern="0" dirty="0">
                <a:solidFill>
                  <a:schemeClr val="bg1">
                    <a:lumMod val="50000"/>
                  </a:schemeClr>
                </a:solidFill>
                <a:latin typeface="Arial" panose="02020603050405020304" pitchFamily="2"/>
              </a:rPr>
              <a:t>3.</a:t>
            </a:r>
            <a:r>
              <a:rPr kumimoji="0" lang="en-US" sz="1400" b="0" i="0" strike="noStrike" kern="0" cap="none" spc="0" normalizeH="0" baseline="0" noProof="0" dirty="0">
                <a:ln>
                  <a:noFill/>
                </a:ln>
                <a:solidFill>
                  <a:schemeClr val="bg1">
                    <a:lumMod val="50000"/>
                  </a:schemeClr>
                </a:solidFill>
                <a:effectLst/>
                <a:uLnTx/>
                <a:uFillTx/>
                <a:latin typeface="Arial" panose="02020603050405020304" pitchFamily="2"/>
              </a:rPr>
              <a:t>“</a:t>
            </a:r>
            <a:r>
              <a:rPr kumimoji="0" lang="en-US" sz="1450" b="0" i="1" u="none" strike="noStrike" kern="0" cap="none" spc="0" normalizeH="0" baseline="0" noProof="0" dirty="0">
                <a:ln>
                  <a:noFill/>
                </a:ln>
                <a:solidFill>
                  <a:srgbClr val="585858"/>
                </a:solidFill>
                <a:effectLst/>
                <a:uLnTx/>
                <a:uFillTx/>
                <a:latin typeface="Arial" panose="02020603050405020304" pitchFamily="2"/>
              </a:rPr>
              <a:t>Unequal Treatment: Confronting Racial and Ethnic Disparities in Health Care</a:t>
            </a:r>
            <a:r>
              <a:rPr kumimoji="0" lang="en-US" sz="1400" b="0" i="0" u="none" strike="noStrike" kern="0" cap="none" spc="0" normalizeH="0" baseline="0" noProof="0" dirty="0">
                <a:ln>
                  <a:noFill/>
                </a:ln>
                <a:solidFill>
                  <a:srgbClr val="585858"/>
                </a:solidFill>
                <a:effectLst/>
                <a:uLnTx/>
                <a:uFillTx/>
                <a:latin typeface="Arial" panose="02020603050405020304" pitchFamily="2"/>
              </a:rPr>
              <a:t>," the Institute of Medicine, 2002”:</a:t>
            </a:r>
            <a:r>
              <a:rPr kumimoji="0" lang="en-US" sz="1400" b="0" i="0" u="sng" strike="noStrike" kern="0" cap="none" spc="0" normalizeH="0" baseline="0" noProof="0" dirty="0">
                <a:ln>
                  <a:noFill/>
                </a:ln>
                <a:solidFill>
                  <a:srgbClr val="0000FF"/>
                </a:solidFill>
                <a:effectLst/>
                <a:uLnTx/>
                <a:uFillTx/>
                <a:latin typeface="Arial" panose="02020603050405020304" pitchFamily="2"/>
              </a:rPr>
              <a:t>https://www.ncbi.nlm.nih.gov/pubmed/25032386</a:t>
            </a:r>
          </a:p>
          <a:p>
            <a:pPr marL="822960" marR="0" lvl="0" indent="0" algn="l" defTabSz="914400" eaLnBrk="1" fontAlgn="auto" latinLnBrk="0" hangingPunct="1">
              <a:lnSpc>
                <a:spcPts val="1600"/>
              </a:lnSpc>
              <a:spcBef>
                <a:spcPts val="420"/>
              </a:spcBef>
              <a:spcAft>
                <a:spcPts val="0"/>
              </a:spcAft>
              <a:buClrTx/>
              <a:buSzTx/>
              <a:buNone/>
              <a:tabLst/>
              <a:defRPr/>
            </a:pPr>
            <a:r>
              <a:rPr kumimoji="0" lang="en-US" sz="1400" b="0" i="0" u="none" strike="noStrike" kern="0" cap="none" spc="0" normalizeH="0" baseline="0" noProof="0" dirty="0">
                <a:ln>
                  <a:noFill/>
                </a:ln>
                <a:solidFill>
                  <a:srgbClr val="585858"/>
                </a:solidFill>
                <a:effectLst/>
                <a:uLnTx/>
                <a:uFillTx/>
                <a:latin typeface="Arial" panose="02020603050405020304" pitchFamily="2"/>
              </a:rPr>
              <a:t>4. National Center for Cultural competence, Georgetown </a:t>
            </a:r>
            <a:r>
              <a:rPr kumimoji="0" lang="en-US" sz="1400" b="0" i="0" u="none" strike="noStrike" kern="0" cap="none" spc="0" normalizeH="0" baseline="0" noProof="0" dirty="0" err="1">
                <a:ln>
                  <a:noFill/>
                </a:ln>
                <a:solidFill>
                  <a:srgbClr val="585858"/>
                </a:solidFill>
                <a:effectLst/>
                <a:uLnTx/>
                <a:uFillTx/>
                <a:latin typeface="Arial" panose="02020603050405020304" pitchFamily="2"/>
              </a:rPr>
              <a:t>University:</a:t>
            </a:r>
            <a:r>
              <a:rPr kumimoji="0" lang="en-US" sz="1400" b="0" i="0" u="sng" strike="noStrike" kern="0" cap="none" spc="0" normalizeH="0" baseline="0" noProof="0" dirty="0" err="1">
                <a:ln>
                  <a:noFill/>
                </a:ln>
                <a:solidFill>
                  <a:srgbClr val="0000FF"/>
                </a:solidFill>
                <a:effectLst/>
                <a:uLnTx/>
                <a:uFillTx/>
                <a:latin typeface="Arial" panose="02020603050405020304" pitchFamily="2"/>
              </a:rPr>
              <a:t>http</a:t>
            </a:r>
            <a:r>
              <a:rPr kumimoji="0" lang="en-US" sz="1400" b="0" i="0" u="sng" strike="noStrike" kern="0" cap="none" spc="0" normalizeH="0" baseline="0" noProof="0" dirty="0">
                <a:ln>
                  <a:noFill/>
                </a:ln>
                <a:solidFill>
                  <a:srgbClr val="0000FF"/>
                </a:solidFill>
                <a:effectLst/>
                <a:uLnTx/>
                <a:uFillTx/>
                <a:latin typeface="Arial" panose="02020603050405020304" pitchFamily="2"/>
              </a:rPr>
              <a:t>://nccc.georgetown.edu/ </a:t>
            </a:r>
          </a:p>
          <a:p>
            <a:pPr marL="822960" marR="0" lvl="0" indent="0" algn="l" defTabSz="914400" eaLnBrk="1" fontAlgn="auto" latinLnBrk="0" hangingPunct="1">
              <a:lnSpc>
                <a:spcPts val="1600"/>
              </a:lnSpc>
              <a:spcBef>
                <a:spcPts val="420"/>
              </a:spcBef>
              <a:spcAft>
                <a:spcPts val="0"/>
              </a:spcAft>
              <a:buClrTx/>
              <a:buSzTx/>
              <a:buNone/>
              <a:tabLst/>
              <a:defRPr/>
            </a:pPr>
            <a:r>
              <a:rPr lang="en-US" sz="1400" kern="0" dirty="0">
                <a:solidFill>
                  <a:schemeClr val="bg1">
                    <a:lumMod val="50000"/>
                  </a:schemeClr>
                </a:solidFill>
                <a:latin typeface="Arial" panose="02020603050405020304" pitchFamily="2"/>
              </a:rPr>
              <a:t>5. </a:t>
            </a:r>
            <a:r>
              <a:rPr kumimoji="0" lang="en-US" sz="1400" b="0" i="0" u="none" strike="noStrike" kern="0" cap="none" spc="0" normalizeH="0" baseline="0" noProof="0" dirty="0">
                <a:ln>
                  <a:noFill/>
                </a:ln>
                <a:solidFill>
                  <a:srgbClr val="585858"/>
                </a:solidFill>
                <a:effectLst/>
                <a:uLnTx/>
                <a:uFillTx/>
                <a:latin typeface="Arial" panose="02020603050405020304" pitchFamily="2"/>
              </a:rPr>
              <a:t>Cultural Competence Health Practitioner Assessment (CCHPA): </a:t>
            </a:r>
            <a:br>
              <a:rPr kumimoji="0" lang="en-US" sz="1800" b="0" i="0" u="none" strike="noStrike" kern="0" cap="none" spc="0" normalizeH="0" baseline="0" noProof="0" dirty="0">
                <a:ln>
                  <a:noFill/>
                </a:ln>
                <a:solidFill>
                  <a:sysClr val="windowText" lastClr="000000"/>
                </a:solidFill>
                <a:effectLst/>
                <a:uLnTx/>
                <a:uFillTx/>
              </a:rPr>
            </a:br>
            <a:r>
              <a:rPr kumimoji="0" lang="en-US" sz="1400" b="0" i="0" u="sng" strike="noStrike" kern="0" cap="none" spc="0" normalizeH="0" baseline="0" noProof="0" dirty="0">
                <a:ln>
                  <a:noFill/>
                </a:ln>
                <a:solidFill>
                  <a:srgbClr val="0000FF"/>
                </a:solidFill>
                <a:effectLst/>
                <a:uLnTx/>
                <a:uFillTx/>
                <a:latin typeface="Arial" panose="02020603050405020304" pitchFamily="2"/>
              </a:rPr>
              <a:t>http://nccc.georgetown.edu/assessments</a:t>
            </a:r>
          </a:p>
          <a:p>
            <a:pPr marL="502920" marR="822960" lvl="0" indent="0" algn="l" defTabSz="914400" eaLnBrk="1" fontAlgn="auto" latinLnBrk="0" hangingPunct="1">
              <a:lnSpc>
                <a:spcPts val="1700"/>
              </a:lnSpc>
              <a:spcBef>
                <a:spcPts val="845"/>
              </a:spcBef>
              <a:spcAft>
                <a:spcPts val="8650"/>
              </a:spcAft>
              <a:buClrTx/>
              <a:buSzTx/>
              <a:buFontTx/>
              <a:buNone/>
              <a:tabLst/>
              <a:defRPr/>
            </a:pPr>
            <a:r>
              <a:rPr kumimoji="0" lang="en-US" sz="1450" b="0" i="1" u="none" strike="noStrike" kern="0" cap="none" spc="-30" normalizeH="0" baseline="0" noProof="0" dirty="0">
                <a:ln>
                  <a:noFill/>
                </a:ln>
                <a:solidFill>
                  <a:srgbClr val="6D6D6E"/>
                </a:solidFill>
                <a:effectLst/>
                <a:uLnTx/>
                <a:uFillTx/>
                <a:latin typeface="Arial" panose="02020603050405020304" pitchFamily="2"/>
              </a:rPr>
              <a:t>Note: For additional information and resources regarding health-care communication, health literacy, cultural competency, etc., please visit the Health Resources and Services Administration (HRSA) at </a:t>
            </a:r>
            <a:r>
              <a:rPr kumimoji="0" lang="en-US" sz="1400" b="0" i="1" u="sng" strike="noStrike" kern="0" cap="none" spc="-30" normalizeH="0" baseline="0" noProof="0" dirty="0">
                <a:ln>
                  <a:noFill/>
                </a:ln>
                <a:solidFill>
                  <a:srgbClr val="0000FF"/>
                </a:solidFill>
                <a:effectLst/>
                <a:uLnTx/>
                <a:uFillTx/>
                <a:latin typeface="Arial" panose="02020603050405020304" pitchFamily="2"/>
              </a:rPr>
              <a:t>https://www.hrsa.gov/cultural-competence/index.html</a:t>
            </a:r>
            <a:r>
              <a:rPr kumimoji="0" lang="en-US" sz="1450" b="0" i="1" u="none" strike="noStrike" kern="0" cap="none" spc="-30" normalizeH="0" baseline="0" noProof="0" dirty="0">
                <a:ln>
                  <a:noFill/>
                </a:ln>
                <a:solidFill>
                  <a:srgbClr val="F5821F"/>
                </a:solidFill>
                <a:effectLst/>
                <a:uLnTx/>
                <a:uFillTx/>
                <a:latin typeface="Arial" panose="02020603050405020304" pitchFamily="2"/>
              </a:rPr>
              <a:t>. </a:t>
            </a:r>
          </a:p>
          <a:p>
            <a:endParaRPr lang="en-US" dirty="0"/>
          </a:p>
        </p:txBody>
      </p:sp>
    </p:spTree>
    <p:extLst>
      <p:ext uri="{BB962C8B-B14F-4D97-AF65-F5344CB8AC3E}">
        <p14:creationId xmlns:p14="http://schemas.microsoft.com/office/powerpoint/2010/main" val="84083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919A8-5042-E5BC-AFC5-65C7D9A351DC}"/>
              </a:ext>
            </a:extLst>
          </p:cNvPr>
          <p:cNvSpPr>
            <a:spLocks noGrp="1"/>
          </p:cNvSpPr>
          <p:nvPr>
            <p:ph type="ctrTitle"/>
          </p:nvPr>
        </p:nvSpPr>
        <p:spPr/>
        <p:txBody>
          <a:bodyPr/>
          <a:lstStyle/>
          <a:p>
            <a:r>
              <a:rPr lang="en-US" dirty="0"/>
              <a:t>Health Communication</a:t>
            </a:r>
            <a:br>
              <a:rPr lang="en-US" dirty="0"/>
            </a:br>
            <a:endParaRPr lang="en-US" dirty="0"/>
          </a:p>
        </p:txBody>
      </p:sp>
    </p:spTree>
    <p:extLst>
      <p:ext uri="{BB962C8B-B14F-4D97-AF65-F5344CB8AC3E}">
        <p14:creationId xmlns:p14="http://schemas.microsoft.com/office/powerpoint/2010/main" val="3933215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E94CAD7-473A-6CC0-AADB-3ADA17496716}"/>
              </a:ext>
            </a:extLst>
          </p:cNvPr>
          <p:cNvSpPr>
            <a:spLocks noGrp="1"/>
          </p:cNvSpPr>
          <p:nvPr>
            <p:ph type="title"/>
          </p:nvPr>
        </p:nvSpPr>
        <p:spPr/>
        <p:txBody>
          <a:bodyPr/>
          <a:lstStyle/>
          <a:p>
            <a:r>
              <a:rPr lang="en-US" dirty="0"/>
              <a:t>Health Communication </a:t>
            </a:r>
          </a:p>
        </p:txBody>
      </p:sp>
      <p:sp>
        <p:nvSpPr>
          <p:cNvPr id="2" name="Content Placeholder 1">
            <a:extLst>
              <a:ext uri="{FF2B5EF4-FFF2-40B4-BE49-F238E27FC236}">
                <a16:creationId xmlns:a16="http://schemas.microsoft.com/office/drawing/2014/main" id="{EF341919-0254-D76C-9B3F-220DA20A7647}"/>
              </a:ext>
            </a:extLst>
          </p:cNvPr>
          <p:cNvSpPr>
            <a:spLocks noGrp="1"/>
          </p:cNvSpPr>
          <p:nvPr>
            <p:ph idx="1"/>
          </p:nvPr>
        </p:nvSpPr>
        <p:spPr/>
        <p:txBody>
          <a:bodyPr/>
          <a:lstStyle/>
          <a:p>
            <a:pPr marL="502920" marR="0" lvl="0" indent="274320" algn="l" defTabSz="914400" eaLnBrk="1" fontAlgn="auto" latinLnBrk="0" hangingPunct="1">
              <a:lnSpc>
                <a:spcPts val="2100"/>
              </a:lnSpc>
              <a:spcBef>
                <a:spcPts val="0"/>
              </a:spcBef>
              <a:spcAft>
                <a:spcPts val="0"/>
              </a:spcAft>
              <a:buClrTx/>
              <a:buSzTx/>
              <a:buFont typeface="Symbol"/>
              <a:buChar char="·"/>
              <a:tabLst/>
              <a:defRPr/>
            </a:pPr>
            <a:r>
              <a:rPr kumimoji="0" lang="en-US" sz="1800" b="0" i="0" u="none" strike="noStrike" kern="0" cap="none" spc="-5" normalizeH="0" baseline="0" noProof="0" dirty="0">
                <a:ln>
                  <a:noFill/>
                </a:ln>
                <a:solidFill>
                  <a:srgbClr val="6D6D6E"/>
                </a:solidFill>
                <a:effectLst/>
                <a:uLnTx/>
                <a:uFillTx/>
                <a:latin typeface="Arial" panose="02020603050405020304" pitchFamily="2"/>
              </a:rPr>
              <a:t>Providers must be conscious of member’s: </a:t>
            </a:r>
          </a:p>
          <a:p>
            <a:pPr marL="914400" marR="0" lvl="0" indent="0" algn="l" defTabSz="914400" eaLnBrk="1" fontAlgn="auto" latinLnBrk="0" hangingPunct="1">
              <a:lnSpc>
                <a:spcPts val="1900"/>
              </a:lnSpc>
              <a:spcBef>
                <a:spcPts val="0"/>
              </a:spcBef>
              <a:spcAft>
                <a:spcPts val="0"/>
              </a:spcAft>
              <a:buClrTx/>
              <a:buSzTx/>
              <a:buFontTx/>
              <a:buNone/>
              <a:tabLst/>
              <a:defRPr/>
            </a:pPr>
            <a:r>
              <a:rPr kumimoji="0" lang="en-US" sz="1650" b="0" i="0" u="none" strike="noStrike" kern="0" cap="none" spc="0" normalizeH="0" baseline="0" noProof="0" dirty="0">
                <a:ln>
                  <a:noFill/>
                </a:ln>
                <a:solidFill>
                  <a:srgbClr val="000000"/>
                </a:solidFill>
                <a:effectLst/>
                <a:uLnTx/>
                <a:uFillTx/>
                <a:latin typeface="Arial" panose="02020603050405020304" pitchFamily="2"/>
              </a:rPr>
              <a:t>‒ Level of health literacy. </a:t>
            </a:r>
          </a:p>
          <a:p>
            <a:pPr marL="914400" marR="0" lvl="0" indent="0" algn="l" defTabSz="914400" eaLnBrk="1" fontAlgn="auto" latinLnBrk="0" hangingPunct="1">
              <a:lnSpc>
                <a:spcPts val="1900"/>
              </a:lnSpc>
              <a:spcBef>
                <a:spcPts val="0"/>
              </a:spcBef>
              <a:spcAft>
                <a:spcPts val="0"/>
              </a:spcAft>
              <a:buClrTx/>
              <a:buSzTx/>
              <a:buFontTx/>
              <a:buNone/>
              <a:tabLst/>
              <a:defRPr/>
            </a:pPr>
            <a:r>
              <a:rPr kumimoji="0" lang="en-US" sz="1650" b="0" i="0" u="none" strike="noStrike" kern="0" cap="none" spc="0" normalizeH="0" baseline="0" noProof="0" dirty="0">
                <a:ln>
                  <a:noFill/>
                </a:ln>
                <a:solidFill>
                  <a:srgbClr val="000000"/>
                </a:solidFill>
                <a:effectLst/>
                <a:uLnTx/>
                <a:uFillTx/>
                <a:latin typeface="Arial" panose="02020603050405020304" pitchFamily="2"/>
              </a:rPr>
              <a:t>‒ Culture. </a:t>
            </a:r>
          </a:p>
          <a:p>
            <a:pPr marL="914400" marR="0" lvl="0" indent="0" algn="l" defTabSz="914400" eaLnBrk="1" fontAlgn="auto" latinLnBrk="0" hangingPunct="1">
              <a:lnSpc>
                <a:spcPts val="1900"/>
              </a:lnSpc>
              <a:spcBef>
                <a:spcPts val="0"/>
              </a:spcBef>
              <a:spcAft>
                <a:spcPts val="0"/>
              </a:spcAft>
              <a:buClrTx/>
              <a:buSzTx/>
              <a:buFontTx/>
              <a:buNone/>
              <a:tabLst/>
              <a:defRPr/>
            </a:pPr>
            <a:r>
              <a:rPr kumimoji="0" lang="en-US" sz="1650" b="0" i="0" u="none" strike="noStrike" kern="0" cap="none" spc="0" normalizeH="0" baseline="0" noProof="0" dirty="0">
                <a:ln>
                  <a:noFill/>
                </a:ln>
                <a:solidFill>
                  <a:srgbClr val="000000"/>
                </a:solidFill>
                <a:effectLst/>
                <a:uLnTx/>
                <a:uFillTx/>
                <a:latin typeface="Arial" panose="02020603050405020304" pitchFamily="2"/>
              </a:rPr>
              <a:t>‒ Language. </a:t>
            </a:r>
          </a:p>
          <a:p>
            <a:pPr marL="502920" marR="0" lvl="0" indent="274320" algn="l" defTabSz="914400" eaLnBrk="1" fontAlgn="auto" latinLnBrk="0" hangingPunct="1">
              <a:lnSpc>
                <a:spcPts val="2200"/>
              </a:lnSpc>
              <a:spcBef>
                <a:spcPts val="0"/>
              </a:spcBef>
              <a:spcAft>
                <a:spcPts val="0"/>
              </a:spcAft>
              <a:buClrTx/>
              <a:buSzTx/>
              <a:buFont typeface="Symbol"/>
              <a:buChar char="·"/>
              <a:tabLst/>
              <a:defRPr/>
            </a:pPr>
            <a:r>
              <a:rPr kumimoji="0" lang="en-US" sz="1800" b="0" i="0" u="none" strike="noStrike" kern="0" cap="none" spc="-5" normalizeH="0" baseline="0" noProof="0" dirty="0">
                <a:ln>
                  <a:noFill/>
                </a:ln>
                <a:solidFill>
                  <a:srgbClr val="6D6D6E"/>
                </a:solidFill>
                <a:effectLst/>
                <a:uLnTx/>
                <a:uFillTx/>
                <a:latin typeface="Arial" panose="02020603050405020304" pitchFamily="2"/>
              </a:rPr>
              <a:t>Effective health communication contributes to: </a:t>
            </a:r>
          </a:p>
          <a:p>
            <a:pPr marL="914400" marR="0" lvl="0" indent="0" algn="l" defTabSz="914400" eaLnBrk="1" fontAlgn="auto" latinLnBrk="0" hangingPunct="1">
              <a:lnSpc>
                <a:spcPts val="1900"/>
              </a:lnSpc>
              <a:spcBef>
                <a:spcPts val="0"/>
              </a:spcBef>
              <a:spcAft>
                <a:spcPts val="0"/>
              </a:spcAft>
              <a:buClrTx/>
              <a:buSzTx/>
              <a:buFontTx/>
              <a:buNone/>
              <a:tabLst/>
              <a:defRPr/>
            </a:pPr>
            <a:r>
              <a:rPr kumimoji="0" lang="en-US" sz="1650" b="0" i="0" u="none" strike="noStrike" kern="0" cap="none" spc="-5" normalizeH="0" baseline="0" noProof="0" dirty="0">
                <a:ln>
                  <a:noFill/>
                </a:ln>
                <a:solidFill>
                  <a:srgbClr val="000000"/>
                </a:solidFill>
                <a:effectLst/>
                <a:uLnTx/>
                <a:uFillTx/>
                <a:latin typeface="Arial" panose="02020603050405020304" pitchFamily="2"/>
              </a:rPr>
              <a:t>‒ Increased member use of preventive health services. </a:t>
            </a:r>
          </a:p>
          <a:p>
            <a:pPr marL="914400" marR="0" lvl="0" indent="0" algn="l" defTabSz="914400" eaLnBrk="1" fontAlgn="auto" latinLnBrk="0" hangingPunct="1">
              <a:lnSpc>
                <a:spcPts val="1900"/>
              </a:lnSpc>
              <a:spcBef>
                <a:spcPts val="0"/>
              </a:spcBef>
              <a:spcAft>
                <a:spcPts val="0"/>
              </a:spcAft>
              <a:buClrTx/>
              <a:buSzTx/>
              <a:buFontTx/>
              <a:buNone/>
              <a:tabLst/>
              <a:defRPr/>
            </a:pPr>
            <a:r>
              <a:rPr kumimoji="0" lang="en-US" sz="1650" b="0" i="0" u="none" strike="noStrike" kern="0" cap="none" spc="0" normalizeH="0" baseline="0" noProof="0" dirty="0">
                <a:ln>
                  <a:noFill/>
                </a:ln>
                <a:solidFill>
                  <a:srgbClr val="000000"/>
                </a:solidFill>
                <a:effectLst/>
                <a:uLnTx/>
                <a:uFillTx/>
                <a:latin typeface="Arial" panose="02020603050405020304" pitchFamily="2"/>
              </a:rPr>
              <a:t>‒ Positive health outcomes. </a:t>
            </a:r>
          </a:p>
          <a:p>
            <a:pPr marL="914400" marR="0" lvl="0" indent="0" algn="l" defTabSz="914400" eaLnBrk="1" fontAlgn="auto" latinLnBrk="0" hangingPunct="1">
              <a:lnSpc>
                <a:spcPts val="1900"/>
              </a:lnSpc>
              <a:spcBef>
                <a:spcPts val="0"/>
              </a:spcBef>
              <a:spcAft>
                <a:spcPts val="0"/>
              </a:spcAft>
              <a:buClrTx/>
              <a:buSzTx/>
              <a:buFontTx/>
              <a:buNone/>
              <a:tabLst/>
              <a:defRPr/>
            </a:pPr>
            <a:r>
              <a:rPr kumimoji="0" lang="en-US" sz="1650" b="0" i="0" u="none" strike="noStrike" kern="0" cap="none" spc="0" normalizeH="0" baseline="0" noProof="0" dirty="0">
                <a:ln>
                  <a:noFill/>
                </a:ln>
                <a:solidFill>
                  <a:srgbClr val="000000"/>
                </a:solidFill>
                <a:effectLst/>
                <a:uLnTx/>
                <a:uFillTx/>
                <a:latin typeface="Arial" panose="02020603050405020304" pitchFamily="2"/>
              </a:rPr>
              <a:t>‒ Members following provider instructions. </a:t>
            </a:r>
          </a:p>
          <a:p>
            <a:pPr marL="914400" marR="0" lvl="0" indent="0" algn="l" defTabSz="914400" eaLnBrk="1" fontAlgn="auto" latinLnBrk="0" hangingPunct="1">
              <a:lnSpc>
                <a:spcPts val="1900"/>
              </a:lnSpc>
              <a:spcBef>
                <a:spcPts val="0"/>
              </a:spcBef>
              <a:spcAft>
                <a:spcPts val="0"/>
              </a:spcAft>
              <a:buClrTx/>
              <a:buSzTx/>
              <a:buFontTx/>
              <a:buNone/>
              <a:tabLst/>
              <a:defRPr/>
            </a:pPr>
            <a:r>
              <a:rPr kumimoji="0" lang="en-US" sz="1650" b="0" i="0" u="none" strike="noStrike" kern="0" cap="none" spc="-10" normalizeH="0" baseline="0" noProof="0" dirty="0">
                <a:ln>
                  <a:noFill/>
                </a:ln>
                <a:solidFill>
                  <a:srgbClr val="000000"/>
                </a:solidFill>
                <a:effectLst/>
                <a:uLnTx/>
                <a:uFillTx/>
                <a:latin typeface="Arial" panose="02020603050405020304" pitchFamily="2"/>
              </a:rPr>
              <a:t>‒ Decreased anxiety, pain and psychological adversity in members. </a:t>
            </a:r>
          </a:p>
          <a:p>
            <a:pPr marL="914400" marR="0" lvl="0" indent="0" algn="l" defTabSz="914400" eaLnBrk="1" fontAlgn="auto" latinLnBrk="0" hangingPunct="1">
              <a:lnSpc>
                <a:spcPts val="1900"/>
              </a:lnSpc>
              <a:spcBef>
                <a:spcPts val="0"/>
              </a:spcBef>
              <a:spcAft>
                <a:spcPts val="0"/>
              </a:spcAft>
              <a:buClrTx/>
              <a:buSzTx/>
              <a:buFontTx/>
              <a:buNone/>
              <a:tabLst/>
              <a:defRPr/>
            </a:pPr>
            <a:r>
              <a:rPr kumimoji="0" lang="en-US" sz="1650" b="0" i="0" u="none" strike="noStrike" kern="0" cap="none" spc="-5" normalizeH="0" baseline="0" noProof="0" dirty="0">
                <a:ln>
                  <a:noFill/>
                </a:ln>
                <a:solidFill>
                  <a:srgbClr val="000000"/>
                </a:solidFill>
                <a:effectLst/>
                <a:uLnTx/>
                <a:uFillTx/>
                <a:latin typeface="Arial" panose="02020603050405020304" pitchFamily="2"/>
              </a:rPr>
              <a:t>‒ Increased trust between members and providers (emotional safety). </a:t>
            </a:r>
          </a:p>
          <a:p>
            <a:pPr marL="502920" marR="0" lvl="0" indent="274320" algn="l" defTabSz="914400" eaLnBrk="1" fontAlgn="auto" latinLnBrk="0" hangingPunct="1">
              <a:lnSpc>
                <a:spcPts val="2200"/>
              </a:lnSpc>
              <a:spcBef>
                <a:spcPts val="0"/>
              </a:spcBef>
              <a:spcAft>
                <a:spcPts val="0"/>
              </a:spcAft>
              <a:buClrTx/>
              <a:buSzTx/>
              <a:buFont typeface="Symbol"/>
              <a:buChar char="·"/>
              <a:tabLst/>
              <a:defRPr/>
            </a:pPr>
            <a:r>
              <a:rPr kumimoji="0" lang="en-US" sz="1800" b="0" i="0" u="none" strike="noStrike" kern="0" cap="none" spc="-5" normalizeH="0" baseline="0" noProof="0" dirty="0">
                <a:ln>
                  <a:noFill/>
                </a:ln>
                <a:solidFill>
                  <a:srgbClr val="6D6D6E"/>
                </a:solidFill>
                <a:effectLst/>
                <a:uLnTx/>
                <a:uFillTx/>
                <a:latin typeface="Arial" panose="02020603050405020304" pitchFamily="2"/>
              </a:rPr>
              <a:t>Ineffective health communication contributes to: </a:t>
            </a:r>
          </a:p>
          <a:p>
            <a:pPr marL="914400" marR="0" lvl="0" indent="0" algn="l" defTabSz="914400" eaLnBrk="1" fontAlgn="auto" latinLnBrk="0" hangingPunct="1">
              <a:lnSpc>
                <a:spcPts val="1900"/>
              </a:lnSpc>
              <a:spcBef>
                <a:spcPts val="0"/>
              </a:spcBef>
              <a:spcAft>
                <a:spcPts val="0"/>
              </a:spcAft>
              <a:buClrTx/>
              <a:buSzTx/>
              <a:buFontTx/>
              <a:buNone/>
              <a:tabLst/>
              <a:defRPr/>
            </a:pPr>
            <a:r>
              <a:rPr kumimoji="0" lang="en-US" sz="1650" b="0" i="0" u="none" strike="noStrike" kern="0" cap="none" spc="0" normalizeH="0" baseline="0" noProof="0" dirty="0">
                <a:ln>
                  <a:noFill/>
                </a:ln>
                <a:solidFill>
                  <a:srgbClr val="000000"/>
                </a:solidFill>
                <a:effectLst/>
                <a:uLnTx/>
                <a:uFillTx/>
                <a:latin typeface="Arial" panose="02020603050405020304" pitchFamily="2"/>
              </a:rPr>
              <a:t>‒ Malpractice lawsuits. </a:t>
            </a:r>
          </a:p>
          <a:p>
            <a:pPr marL="914400" marR="0" lvl="0" indent="0" algn="l" defTabSz="914400" eaLnBrk="1" fontAlgn="auto" latinLnBrk="0" hangingPunct="1">
              <a:lnSpc>
                <a:spcPts val="1900"/>
              </a:lnSpc>
              <a:spcBef>
                <a:spcPts val="0"/>
              </a:spcBef>
              <a:spcAft>
                <a:spcPts val="0"/>
              </a:spcAft>
              <a:buClrTx/>
              <a:buSzTx/>
              <a:buFontTx/>
              <a:buNone/>
              <a:tabLst/>
              <a:defRPr/>
            </a:pPr>
            <a:r>
              <a:rPr kumimoji="0" lang="en-US" sz="1650" b="0" i="0" u="none" strike="noStrike" kern="0" cap="none" spc="-5" normalizeH="0" baseline="0" noProof="0" dirty="0">
                <a:ln>
                  <a:noFill/>
                </a:ln>
                <a:solidFill>
                  <a:srgbClr val="000000"/>
                </a:solidFill>
                <a:effectLst/>
                <a:uLnTx/>
                <a:uFillTx/>
                <a:latin typeface="Arial" panose="02020603050405020304" pitchFamily="2"/>
              </a:rPr>
              <a:t>‒ Limited member participation in clinical research. </a:t>
            </a:r>
          </a:p>
          <a:p>
            <a:pPr marL="914400" marR="0" lvl="0" indent="0" algn="l" defTabSz="914400" eaLnBrk="1" fontAlgn="auto" latinLnBrk="0" hangingPunct="1">
              <a:lnSpc>
                <a:spcPts val="1900"/>
              </a:lnSpc>
              <a:spcBef>
                <a:spcPts val="0"/>
              </a:spcBef>
              <a:spcAft>
                <a:spcPts val="0"/>
              </a:spcAft>
              <a:buClrTx/>
              <a:buSzTx/>
              <a:buFontTx/>
              <a:buNone/>
              <a:tabLst/>
              <a:defRPr/>
            </a:pPr>
            <a:r>
              <a:rPr kumimoji="0" lang="en-US" sz="1650" b="0" i="0" u="none" strike="noStrike" kern="0" cap="none" spc="0" normalizeH="0" baseline="0" noProof="0" dirty="0">
                <a:ln>
                  <a:noFill/>
                </a:ln>
                <a:solidFill>
                  <a:srgbClr val="000000"/>
                </a:solidFill>
                <a:effectLst/>
                <a:uLnTx/>
                <a:uFillTx/>
                <a:latin typeface="Arial" panose="02020603050405020304" pitchFamily="2"/>
              </a:rPr>
              <a:t>‒ Member difficulty following instruction. </a:t>
            </a:r>
          </a:p>
          <a:p>
            <a:pPr marL="914400" marR="0" lvl="0" indent="0" algn="l" defTabSz="914400" eaLnBrk="1" fontAlgn="auto" latinLnBrk="0" hangingPunct="1">
              <a:lnSpc>
                <a:spcPts val="1900"/>
              </a:lnSpc>
              <a:spcBef>
                <a:spcPts val="0"/>
              </a:spcBef>
              <a:spcAft>
                <a:spcPts val="5190"/>
              </a:spcAft>
              <a:buClrTx/>
              <a:buSzTx/>
              <a:buFontTx/>
              <a:buNone/>
              <a:tabLst/>
              <a:defRPr/>
            </a:pPr>
            <a:r>
              <a:rPr kumimoji="0" lang="en-US" sz="1650" b="0" i="0" u="none" strike="noStrike" kern="0" cap="none" spc="0" normalizeH="0" baseline="0" noProof="0" dirty="0">
                <a:ln>
                  <a:noFill/>
                </a:ln>
                <a:solidFill>
                  <a:srgbClr val="000000"/>
                </a:solidFill>
                <a:effectLst/>
                <a:uLnTx/>
                <a:uFillTx/>
                <a:latin typeface="Arial" panose="02020603050405020304" pitchFamily="2"/>
              </a:rPr>
              <a:t>‒ Increased visits to the emergency room. </a:t>
            </a:r>
          </a:p>
          <a:p>
            <a:endParaRPr lang="en-US" dirty="0"/>
          </a:p>
        </p:txBody>
      </p:sp>
    </p:spTree>
    <p:extLst>
      <p:ext uri="{BB962C8B-B14F-4D97-AF65-F5344CB8AC3E}">
        <p14:creationId xmlns:p14="http://schemas.microsoft.com/office/powerpoint/2010/main" val="1303827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C77A257-2234-A6EB-6739-B1A38BCD4A21}"/>
              </a:ext>
            </a:extLst>
          </p:cNvPr>
          <p:cNvSpPr>
            <a:spLocks noGrp="1"/>
          </p:cNvSpPr>
          <p:nvPr>
            <p:ph type="title"/>
          </p:nvPr>
        </p:nvSpPr>
        <p:spPr>
          <a:xfrm>
            <a:off x="381000" y="404091"/>
            <a:ext cx="6019800" cy="1043709"/>
          </a:xfrm>
        </p:spPr>
        <p:txBody>
          <a:bodyPr/>
          <a:lstStyle/>
          <a:p>
            <a:r>
              <a:rPr lang="en-US" dirty="0"/>
              <a:t>Health Communication </a:t>
            </a:r>
            <a:r>
              <a:rPr lang="en-US" sz="2000" dirty="0"/>
              <a:t>Cont.</a:t>
            </a:r>
          </a:p>
        </p:txBody>
      </p:sp>
      <p:sp>
        <p:nvSpPr>
          <p:cNvPr id="2" name="Content Placeholder 1">
            <a:extLst>
              <a:ext uri="{FF2B5EF4-FFF2-40B4-BE49-F238E27FC236}">
                <a16:creationId xmlns:a16="http://schemas.microsoft.com/office/drawing/2014/main" id="{9FACCD03-5039-5259-BCE5-E1198461881E}"/>
              </a:ext>
            </a:extLst>
          </p:cNvPr>
          <p:cNvSpPr>
            <a:spLocks noGrp="1"/>
          </p:cNvSpPr>
          <p:nvPr>
            <p:ph idx="1"/>
          </p:nvPr>
        </p:nvSpPr>
        <p:spPr/>
        <p:txBody>
          <a:bodyPr/>
          <a:lstStyle/>
          <a:p>
            <a:pPr marL="502920" marR="0" lvl="0" indent="274320" algn="l" defTabSz="914400" eaLnBrk="1" fontAlgn="auto" latinLnBrk="0" hangingPunct="1">
              <a:lnSpc>
                <a:spcPts val="2500"/>
              </a:lnSpc>
              <a:spcBef>
                <a:spcPts val="4455"/>
              </a:spcBef>
              <a:spcAft>
                <a:spcPts val="0"/>
              </a:spcAft>
              <a:buClrTx/>
              <a:buSzTx/>
              <a:buFont typeface="Symbol"/>
              <a:buChar char="·"/>
              <a:tabLst/>
              <a:defRPr/>
            </a:pPr>
            <a:r>
              <a:rPr kumimoji="0" lang="en-US" sz="2000" b="0" i="0" u="none" strike="noStrike" kern="0" cap="none" spc="0" normalizeH="0" baseline="0" noProof="0" dirty="0">
                <a:ln>
                  <a:noFill/>
                </a:ln>
                <a:solidFill>
                  <a:srgbClr val="6D6D6F"/>
                </a:solidFill>
                <a:effectLst/>
                <a:uLnTx/>
                <a:uFillTx/>
                <a:latin typeface="Arial" panose="02020603050405020304" pitchFamily="2"/>
                <a:ea typeface="+mn-ea"/>
                <a:cs typeface="+mn-cs"/>
              </a:rPr>
              <a:t>Member-Centered </a:t>
            </a:r>
          </a:p>
          <a:p>
            <a:pPr marL="868680" marR="0" lvl="0" indent="0" algn="l" defTabSz="914400" eaLnBrk="1" fontAlgn="auto" latinLnBrk="0" hangingPunct="1">
              <a:lnSpc>
                <a:spcPts val="22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Arial" panose="02020603050405020304" pitchFamily="2"/>
                <a:ea typeface="+mn-ea"/>
                <a:cs typeface="+mn-cs"/>
              </a:rPr>
              <a:t>‒ Treat each member as a unique individual. </a:t>
            </a:r>
          </a:p>
          <a:p>
            <a:pPr marL="868680" marR="0" lvl="0" indent="0" algn="l" defTabSz="914400" eaLnBrk="1" fontAlgn="auto" latinLnBrk="0" hangingPunct="1">
              <a:lnSpc>
                <a:spcPts val="1700"/>
              </a:lnSpc>
              <a:spcBef>
                <a:spcPts val="115"/>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Arial" panose="02020603050405020304" pitchFamily="2"/>
                <a:ea typeface="+mn-ea"/>
                <a:cs typeface="+mn-cs"/>
              </a:rPr>
              <a:t>‒ Considered the characteristic of each member such as: </a:t>
            </a:r>
          </a:p>
          <a:p>
            <a:pPr marL="1234440" marR="0" lvl="0" indent="320040" algn="l" defTabSz="914400" eaLnBrk="1" fontAlgn="auto" latinLnBrk="0" hangingPunct="1">
              <a:lnSpc>
                <a:spcPts val="1900"/>
              </a:lnSpc>
              <a:spcBef>
                <a:spcPts val="0"/>
              </a:spcBef>
              <a:spcAft>
                <a:spcPts val="0"/>
              </a:spcAft>
              <a:buClrTx/>
              <a:buSzTx/>
              <a:buFont typeface="Symbol"/>
              <a:buChar char="·"/>
              <a:tabLst>
                <a:tab pos="3794760" algn="l"/>
                <a:tab pos="6355080" algn="l"/>
              </a:tabLst>
              <a:defRPr/>
            </a:pPr>
            <a:r>
              <a:rPr kumimoji="0" lang="en-US" sz="1500" b="0" i="0" u="none" strike="noStrike" kern="0" cap="none" spc="0" normalizeH="0" baseline="0" noProof="0" dirty="0">
                <a:ln>
                  <a:noFill/>
                </a:ln>
                <a:solidFill>
                  <a:srgbClr val="000000"/>
                </a:solidFill>
                <a:effectLst/>
                <a:uLnTx/>
                <a:uFillTx/>
                <a:latin typeface="Arial" panose="02020603050405020304" pitchFamily="2"/>
              </a:rPr>
              <a:t>Age. • Gender. • Sexual </a:t>
            </a:r>
          </a:p>
          <a:p>
            <a:pPr marL="1234440" marR="0" lvl="0" indent="320040" algn="l" defTabSz="914400" eaLnBrk="1" fontAlgn="auto" latinLnBrk="0" hangingPunct="1">
              <a:lnSpc>
                <a:spcPts val="1900"/>
              </a:lnSpc>
              <a:spcBef>
                <a:spcPts val="0"/>
              </a:spcBef>
              <a:spcAft>
                <a:spcPts val="0"/>
              </a:spcAft>
              <a:buClrTx/>
              <a:buSzTx/>
              <a:buFont typeface="Symbol"/>
              <a:buChar char="·"/>
              <a:tabLst>
                <a:tab pos="3794760" algn="l"/>
                <a:tab pos="6629400" algn="l"/>
              </a:tabLst>
              <a:defRPr/>
            </a:pPr>
            <a:r>
              <a:rPr kumimoji="0" lang="en-US" sz="1500" b="0" i="0" u="none" strike="noStrike" kern="0" cap="none" spc="0" normalizeH="0" baseline="0" noProof="0" dirty="0">
                <a:ln>
                  <a:noFill/>
                </a:ln>
                <a:solidFill>
                  <a:srgbClr val="000000"/>
                </a:solidFill>
                <a:effectLst/>
                <a:uLnTx/>
                <a:uFillTx/>
                <a:latin typeface="Arial" panose="02020603050405020304" pitchFamily="2"/>
              </a:rPr>
              <a:t>Cultural • Income Level. Orientation. </a:t>
            </a:r>
          </a:p>
          <a:p>
            <a:pPr marL="1554480" marR="0" lvl="0" indent="0" algn="l" defTabSz="914400" eaLnBrk="1" fontAlgn="auto" latinLnBrk="0" hangingPunct="1">
              <a:lnSpc>
                <a:spcPts val="1900"/>
              </a:lnSpc>
              <a:spcBef>
                <a:spcPts val="0"/>
              </a:spcBef>
              <a:spcAft>
                <a:spcPts val="0"/>
              </a:spcAft>
              <a:buClrTx/>
              <a:buSzTx/>
              <a:buFontTx/>
              <a:buNone/>
              <a:tabLst>
                <a:tab pos="3794760" algn="l"/>
                <a:tab pos="6355080" algn="l"/>
              </a:tabLst>
              <a:defRPr/>
            </a:pPr>
            <a:r>
              <a:rPr kumimoji="0" lang="en-US" sz="1500" b="0" i="0" u="none" strike="noStrike" kern="0" cap="none" spc="30" normalizeH="0" baseline="0" noProof="0" dirty="0">
                <a:ln>
                  <a:noFill/>
                </a:ln>
                <a:solidFill>
                  <a:srgbClr val="000000"/>
                </a:solidFill>
                <a:effectLst/>
                <a:uLnTx/>
                <a:uFillTx/>
                <a:latin typeface="Arial" panose="02020603050405020304" pitchFamily="2"/>
              </a:rPr>
              <a:t>Beliefs. • Primary • Values. </a:t>
            </a:r>
          </a:p>
          <a:p>
            <a:pPr marL="1234440" marR="0" lvl="0" indent="320040" algn="l" defTabSz="914400" eaLnBrk="1" fontAlgn="auto" latinLnBrk="0" hangingPunct="1">
              <a:lnSpc>
                <a:spcPts val="1900"/>
              </a:lnSpc>
              <a:spcBef>
                <a:spcPts val="20"/>
              </a:spcBef>
              <a:spcAft>
                <a:spcPts val="0"/>
              </a:spcAft>
              <a:buClrTx/>
              <a:buSzTx/>
              <a:buFont typeface="Symbol"/>
              <a:buChar char="·"/>
              <a:tabLst>
                <a:tab pos="4069080" algn="l"/>
              </a:tabLst>
              <a:defRPr/>
            </a:pPr>
            <a:r>
              <a:rPr kumimoji="0" lang="en-US" sz="1500" b="0" i="0" u="none" strike="noStrike" kern="0" cap="none" spc="0" normalizeH="0" baseline="0" noProof="0" dirty="0">
                <a:ln>
                  <a:noFill/>
                </a:ln>
                <a:solidFill>
                  <a:srgbClr val="000000"/>
                </a:solidFill>
                <a:effectLst/>
                <a:uLnTx/>
                <a:uFillTx/>
                <a:latin typeface="Arial" panose="02020603050405020304" pitchFamily="2"/>
              </a:rPr>
              <a:t>Education. Language. </a:t>
            </a:r>
          </a:p>
          <a:p>
            <a:pPr marL="914400" marR="0" lvl="0" indent="0" algn="l" defTabSz="914400" eaLnBrk="1" fontAlgn="auto" latinLnBrk="0" hangingPunct="1">
              <a:lnSpc>
                <a:spcPts val="2200"/>
              </a:lnSpc>
              <a:spcBef>
                <a:spcPts val="1105"/>
              </a:spcBef>
              <a:spcAft>
                <a:spcPts val="0"/>
              </a:spcAft>
              <a:buClrTx/>
              <a:buSzTx/>
              <a:buFontTx/>
              <a:buNone/>
              <a:tabLst/>
              <a:defRPr/>
            </a:pPr>
            <a:r>
              <a:rPr kumimoji="0" lang="en-US" sz="1700" b="0" i="0" u="none" strike="noStrike" kern="0" cap="none" spc="50" normalizeH="0" baseline="0" noProof="0" dirty="0">
                <a:ln>
                  <a:noFill/>
                </a:ln>
                <a:solidFill>
                  <a:srgbClr val="000000"/>
                </a:solidFill>
                <a:effectLst/>
                <a:uLnTx/>
                <a:uFillTx/>
                <a:latin typeface="Arial" panose="02020603050405020304" pitchFamily="2"/>
              </a:rPr>
              <a:t>‒ Consider member’s past experiences with the health-care system, </a:t>
            </a:r>
          </a:p>
          <a:p>
            <a:pPr marL="1234440" marR="0" lvl="0" indent="0" algn="l" defTabSz="914400" eaLnBrk="1" fontAlgn="auto" latinLnBrk="0" hangingPunct="1">
              <a:lnSpc>
                <a:spcPts val="2100"/>
              </a:lnSpc>
              <a:spcBef>
                <a:spcPts val="0"/>
              </a:spcBef>
              <a:spcAft>
                <a:spcPts val="0"/>
              </a:spcAft>
              <a:buClrTx/>
              <a:buSzTx/>
              <a:buFontTx/>
              <a:buNone/>
              <a:tabLst/>
              <a:defRPr/>
            </a:pPr>
            <a:r>
              <a:rPr kumimoji="0" lang="en-US" sz="1700" b="0" i="0" u="none" strike="noStrike" kern="0" cap="none" spc="35" normalizeH="0" baseline="0" noProof="0" dirty="0">
                <a:ln>
                  <a:noFill/>
                </a:ln>
                <a:solidFill>
                  <a:srgbClr val="000000"/>
                </a:solidFill>
                <a:effectLst/>
                <a:uLnTx/>
                <a:uFillTx/>
                <a:latin typeface="Arial" panose="02020603050405020304" pitchFamily="2"/>
              </a:rPr>
              <a:t>and how they have shaped their attitude towards health-care issues. </a:t>
            </a:r>
          </a:p>
          <a:p>
            <a:pPr marL="502920" marR="0" lvl="0" indent="274320" algn="l" defTabSz="914400" eaLnBrk="1" fontAlgn="auto" latinLnBrk="0" hangingPunct="1">
              <a:lnSpc>
                <a:spcPts val="2400"/>
              </a:lnSpc>
              <a:spcBef>
                <a:spcPts val="0"/>
              </a:spcBef>
              <a:spcAft>
                <a:spcPts val="0"/>
              </a:spcAft>
              <a:buClrTx/>
              <a:buSzTx/>
              <a:buFont typeface="Symbol"/>
              <a:buChar char="·"/>
              <a:tabLst/>
              <a:defRPr/>
            </a:pPr>
            <a:r>
              <a:rPr kumimoji="0" lang="en-US" sz="1900" b="0" i="0" u="none" strike="noStrike" kern="0" cap="none" spc="30" normalizeH="0" baseline="0" noProof="0" dirty="0">
                <a:ln>
                  <a:noFill/>
                </a:ln>
                <a:solidFill>
                  <a:srgbClr val="6D6D6F"/>
                </a:solidFill>
                <a:effectLst/>
                <a:uLnTx/>
                <a:uFillTx/>
                <a:latin typeface="Arial" panose="02020603050405020304" pitchFamily="2"/>
              </a:rPr>
              <a:t>A Shared Responsibility </a:t>
            </a:r>
          </a:p>
          <a:p>
            <a:pPr marL="914400" marR="0" lvl="0" indent="0" algn="l" defTabSz="914400" eaLnBrk="1" fontAlgn="auto" latinLnBrk="0" hangingPunct="1">
              <a:lnSpc>
                <a:spcPts val="2200"/>
              </a:lnSpc>
              <a:spcBef>
                <a:spcPts val="0"/>
              </a:spcBef>
              <a:spcAft>
                <a:spcPts val="0"/>
              </a:spcAft>
              <a:buClrTx/>
              <a:buSzTx/>
              <a:buFontTx/>
              <a:buNone/>
              <a:tabLst/>
              <a:defRPr/>
            </a:pPr>
            <a:r>
              <a:rPr kumimoji="0" lang="en-US" sz="1700" b="0" i="0" u="none" strike="noStrike" kern="0" cap="none" spc="50" normalizeH="0" baseline="0" noProof="0" dirty="0">
                <a:ln>
                  <a:noFill/>
                </a:ln>
                <a:solidFill>
                  <a:srgbClr val="000000"/>
                </a:solidFill>
                <a:effectLst/>
                <a:uLnTx/>
                <a:uFillTx/>
                <a:latin typeface="Arial" panose="02020603050405020304" pitchFamily="2"/>
              </a:rPr>
              <a:t>‒ </a:t>
            </a:r>
            <a:r>
              <a:rPr kumimoji="0" lang="en-US" sz="1700" b="1" i="0" u="none" strike="noStrike" kern="0" cap="none" spc="50" normalizeH="0" baseline="0" noProof="0" dirty="0">
                <a:ln>
                  <a:noFill/>
                </a:ln>
                <a:solidFill>
                  <a:srgbClr val="000000"/>
                </a:solidFill>
                <a:effectLst/>
                <a:uLnTx/>
                <a:uFillTx/>
                <a:latin typeface="Arial" panose="02020603050405020304" pitchFamily="2"/>
              </a:rPr>
              <a:t>Member’s responsibility: </a:t>
            </a:r>
            <a:r>
              <a:rPr kumimoji="0" lang="en-US" sz="1700" b="0" i="0" u="none" strike="noStrike" kern="0" cap="none" spc="50" normalizeH="0" baseline="0" noProof="0" dirty="0">
                <a:ln>
                  <a:noFill/>
                </a:ln>
                <a:solidFill>
                  <a:srgbClr val="000000"/>
                </a:solidFill>
                <a:effectLst/>
                <a:uLnTx/>
                <a:uFillTx/>
                <a:latin typeface="Arial" panose="02020603050405020304" pitchFamily="2"/>
              </a:rPr>
              <a:t>Ask questions and provide full and honest </a:t>
            </a:r>
          </a:p>
          <a:p>
            <a:pPr marL="1234440" marR="0" lvl="0" indent="0" algn="l" defTabSz="914400" eaLnBrk="1" fontAlgn="auto" latinLnBrk="0" hangingPunct="1">
              <a:lnSpc>
                <a:spcPts val="2200"/>
              </a:lnSpc>
              <a:spcBef>
                <a:spcPts val="0"/>
              </a:spcBef>
              <a:spcAft>
                <a:spcPts val="0"/>
              </a:spcAft>
              <a:buClrTx/>
              <a:buSzTx/>
              <a:buFontTx/>
              <a:buNone/>
              <a:tabLst/>
              <a:defRPr/>
            </a:pPr>
            <a:r>
              <a:rPr kumimoji="0" lang="en-US" sz="1700" b="0" i="0" u="none" strike="noStrike" kern="0" cap="none" spc="0" normalizeH="0" baseline="0" noProof="0" dirty="0">
                <a:ln>
                  <a:noFill/>
                </a:ln>
                <a:solidFill>
                  <a:srgbClr val="000000"/>
                </a:solidFill>
                <a:effectLst/>
                <a:uLnTx/>
                <a:uFillTx/>
                <a:latin typeface="Arial" panose="02020603050405020304" pitchFamily="2"/>
              </a:rPr>
              <a:t>answers. </a:t>
            </a:r>
          </a:p>
          <a:p>
            <a:pPr marL="914400" marR="0" lvl="0" indent="0" algn="l" defTabSz="914400" eaLnBrk="1" fontAlgn="auto" latinLnBrk="0" hangingPunct="1">
              <a:lnSpc>
                <a:spcPts val="2200"/>
              </a:lnSpc>
              <a:spcBef>
                <a:spcPts val="0"/>
              </a:spcBef>
              <a:spcAft>
                <a:spcPts val="0"/>
              </a:spcAft>
              <a:buClrTx/>
              <a:buSzTx/>
              <a:buFontTx/>
              <a:buNone/>
              <a:tabLst/>
              <a:defRPr/>
            </a:pPr>
            <a:r>
              <a:rPr kumimoji="0" lang="en-US" sz="1700" b="0" i="0" u="none" strike="noStrike" kern="0" cap="none" spc="50" normalizeH="0" baseline="0" noProof="0" dirty="0">
                <a:ln>
                  <a:noFill/>
                </a:ln>
                <a:solidFill>
                  <a:srgbClr val="000000"/>
                </a:solidFill>
                <a:effectLst/>
                <a:uLnTx/>
                <a:uFillTx/>
                <a:latin typeface="Arial" panose="02020603050405020304" pitchFamily="2"/>
              </a:rPr>
              <a:t>‒ </a:t>
            </a:r>
            <a:r>
              <a:rPr kumimoji="0" lang="en-US" sz="1700" b="1" i="0" u="none" strike="noStrike" kern="0" cap="none" spc="50" normalizeH="0" baseline="0" noProof="0" dirty="0">
                <a:ln>
                  <a:noFill/>
                </a:ln>
                <a:solidFill>
                  <a:srgbClr val="000000"/>
                </a:solidFill>
                <a:effectLst/>
                <a:uLnTx/>
                <a:uFillTx/>
                <a:latin typeface="Arial" panose="02020603050405020304" pitchFamily="2"/>
              </a:rPr>
              <a:t>Provider’s responsibility: </a:t>
            </a:r>
            <a:r>
              <a:rPr kumimoji="0" lang="en-US" sz="1700" b="0" i="0" u="none" strike="noStrike" kern="0" cap="none" spc="50" normalizeH="0" baseline="0" noProof="0" dirty="0">
                <a:ln>
                  <a:noFill/>
                </a:ln>
                <a:solidFill>
                  <a:srgbClr val="000000"/>
                </a:solidFill>
                <a:effectLst/>
                <a:uLnTx/>
                <a:uFillTx/>
                <a:latin typeface="Arial" panose="02020603050405020304" pitchFamily="2"/>
              </a:rPr>
              <a:t>Provide a welcoming environment to </a:t>
            </a:r>
          </a:p>
          <a:p>
            <a:pPr marL="1234440" marR="0" lvl="0" indent="0" algn="l" defTabSz="914400" eaLnBrk="1" fontAlgn="auto" latinLnBrk="0" hangingPunct="1">
              <a:lnSpc>
                <a:spcPts val="2200"/>
              </a:lnSpc>
              <a:spcBef>
                <a:spcPts val="0"/>
              </a:spcBef>
              <a:spcAft>
                <a:spcPts val="3985"/>
              </a:spcAft>
              <a:buClrTx/>
              <a:buSzTx/>
              <a:buFontTx/>
              <a:buNone/>
              <a:tabLst/>
              <a:defRPr/>
            </a:pPr>
            <a:r>
              <a:rPr kumimoji="0" lang="en-US" sz="1700" b="0" i="0" u="none" strike="noStrike" kern="0" cap="none" spc="35" normalizeH="0" baseline="0" noProof="0" dirty="0">
                <a:ln>
                  <a:noFill/>
                </a:ln>
                <a:solidFill>
                  <a:srgbClr val="000000"/>
                </a:solidFill>
                <a:effectLst/>
                <a:uLnTx/>
                <a:uFillTx/>
                <a:latin typeface="Arial" panose="02020603050405020304" pitchFamily="2"/>
              </a:rPr>
              <a:t>ensure that members feel comfortable enough to share information. </a:t>
            </a:r>
          </a:p>
          <a:p>
            <a:endParaRPr lang="en-US" dirty="0"/>
          </a:p>
        </p:txBody>
      </p:sp>
    </p:spTree>
    <p:extLst>
      <p:ext uri="{BB962C8B-B14F-4D97-AF65-F5344CB8AC3E}">
        <p14:creationId xmlns:p14="http://schemas.microsoft.com/office/powerpoint/2010/main" val="951240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979B0CE-73E6-8CA8-2C24-29D35AF2B123}"/>
              </a:ext>
            </a:extLst>
          </p:cNvPr>
          <p:cNvSpPr>
            <a:spLocks noGrp="1"/>
          </p:cNvSpPr>
          <p:nvPr>
            <p:ph type="title"/>
          </p:nvPr>
        </p:nvSpPr>
        <p:spPr>
          <a:xfrm>
            <a:off x="381000" y="404091"/>
            <a:ext cx="5715000" cy="967509"/>
          </a:xfrm>
        </p:spPr>
        <p:txBody>
          <a:bodyPr/>
          <a:lstStyle/>
          <a:p>
            <a:r>
              <a:rPr lang="en-US" dirty="0"/>
              <a:t>Health Communication </a:t>
            </a:r>
            <a:r>
              <a:rPr lang="en-US" sz="2000" dirty="0"/>
              <a:t>Cont. </a:t>
            </a:r>
          </a:p>
        </p:txBody>
      </p:sp>
      <p:sp>
        <p:nvSpPr>
          <p:cNvPr id="2" name="Content Placeholder 1">
            <a:extLst>
              <a:ext uri="{FF2B5EF4-FFF2-40B4-BE49-F238E27FC236}">
                <a16:creationId xmlns:a16="http://schemas.microsoft.com/office/drawing/2014/main" id="{0377B8B3-C8F3-CBAC-F32F-E3E9BE3090E3}"/>
              </a:ext>
            </a:extLst>
          </p:cNvPr>
          <p:cNvSpPr>
            <a:spLocks noGrp="1"/>
          </p:cNvSpPr>
          <p:nvPr>
            <p:ph idx="1"/>
          </p:nvPr>
        </p:nvSpPr>
        <p:spPr/>
        <p:txBody>
          <a:bodyPr/>
          <a:lstStyle/>
          <a:p>
            <a:pPr marL="502920" marR="0" lvl="0" indent="320040" algn="l" defTabSz="914400" eaLnBrk="1" fontAlgn="auto" latinLnBrk="0" hangingPunct="1">
              <a:lnSpc>
                <a:spcPts val="2300"/>
              </a:lnSpc>
              <a:spcBef>
                <a:spcPts val="0"/>
              </a:spcBef>
              <a:spcAft>
                <a:spcPts val="0"/>
              </a:spcAft>
              <a:buClrTx/>
              <a:buSzTx/>
              <a:buFont typeface="Symbol"/>
              <a:buChar char="·"/>
              <a:tabLst/>
              <a:defRPr/>
            </a:pPr>
            <a:r>
              <a:rPr kumimoji="0" lang="en-US" sz="1900" b="0" i="0" u="none" strike="noStrike" kern="0" cap="none" spc="35" normalizeH="0" baseline="0" noProof="0" dirty="0">
                <a:ln>
                  <a:noFill/>
                </a:ln>
                <a:solidFill>
                  <a:srgbClr val="6D6D6E"/>
                </a:solidFill>
                <a:effectLst/>
                <a:uLnTx/>
                <a:uFillTx/>
                <a:latin typeface="Arial" panose="02020603050405020304" pitchFamily="2"/>
              </a:rPr>
              <a:t>Communicate clearly with members. </a:t>
            </a:r>
          </a:p>
          <a:p>
            <a:pPr marL="1280160" marR="1097280" lvl="0" indent="0" algn="l" defTabSz="914400" eaLnBrk="1" fontAlgn="auto" latinLnBrk="0" hangingPunct="1">
              <a:lnSpc>
                <a:spcPts val="2200"/>
              </a:lnSpc>
              <a:spcBef>
                <a:spcPts val="415"/>
              </a:spcBef>
              <a:spcAft>
                <a:spcPts val="0"/>
              </a:spcAft>
              <a:buClrTx/>
              <a:buSzTx/>
              <a:buFontTx/>
              <a:buNone/>
              <a:tabLst/>
              <a:defRPr/>
            </a:pPr>
            <a:r>
              <a:rPr kumimoji="0" lang="en-US" sz="1700" b="0" i="0" u="none" strike="noStrike" kern="0" cap="none" spc="-10" normalizeH="0" baseline="0" noProof="0" dirty="0">
                <a:ln>
                  <a:noFill/>
                </a:ln>
                <a:solidFill>
                  <a:srgbClr val="000000"/>
                </a:solidFill>
                <a:effectLst/>
                <a:uLnTx/>
                <a:uFillTx/>
                <a:latin typeface="Arial" panose="02020603050405020304" pitchFamily="2"/>
              </a:rPr>
              <a:t>‒ Using clear oral communication strategies can help members feel more involved and better understand health information to increase </a:t>
            </a:r>
          </a:p>
          <a:p>
            <a:pPr marL="0" marR="0" lvl="0" indent="0" algn="ctr" defTabSz="914400" eaLnBrk="1" fontAlgn="auto" latinLnBrk="0" hangingPunct="1">
              <a:lnSpc>
                <a:spcPts val="2000"/>
              </a:lnSpc>
              <a:spcBef>
                <a:spcPts val="125"/>
              </a:spcBef>
              <a:spcAft>
                <a:spcPts val="0"/>
              </a:spcAft>
              <a:buClrTx/>
              <a:buSzTx/>
              <a:buFontTx/>
              <a:buNone/>
              <a:tabLst/>
              <a:defRPr/>
            </a:pPr>
            <a:r>
              <a:rPr kumimoji="0" lang="en-US" sz="1700" b="0" i="0" u="none" strike="noStrike" kern="0" cap="none" spc="0" normalizeH="0" baseline="0" noProof="0" dirty="0">
                <a:ln>
                  <a:noFill/>
                </a:ln>
                <a:solidFill>
                  <a:srgbClr val="000000"/>
                </a:solidFill>
                <a:effectLst/>
                <a:uLnTx/>
                <a:uFillTx/>
                <a:latin typeface="Arial" panose="02020603050405020304" pitchFamily="2"/>
              </a:rPr>
              <a:t>their likelihood of closing care gaps and improve health outcomes. </a:t>
            </a:r>
          </a:p>
          <a:p>
            <a:pPr marL="502920" marR="0" lvl="0" indent="320040" algn="l" defTabSz="914400" eaLnBrk="1" fontAlgn="auto" latinLnBrk="0" hangingPunct="1">
              <a:lnSpc>
                <a:spcPts val="2500"/>
              </a:lnSpc>
              <a:spcBef>
                <a:spcPts val="415"/>
              </a:spcBef>
              <a:spcAft>
                <a:spcPts val="0"/>
              </a:spcAft>
              <a:buClrTx/>
              <a:buSzTx/>
              <a:buFont typeface="Symbol"/>
              <a:buChar char="·"/>
              <a:tabLst/>
              <a:defRPr/>
            </a:pPr>
            <a:r>
              <a:rPr kumimoji="0" lang="en-US" sz="1900" b="0" i="0" u="none" strike="noStrike" kern="0" cap="none" spc="0" normalizeH="0" baseline="0" noProof="0" dirty="0">
                <a:ln>
                  <a:noFill/>
                </a:ln>
                <a:solidFill>
                  <a:srgbClr val="6D6D6E"/>
                </a:solidFill>
                <a:effectLst/>
                <a:uLnTx/>
                <a:uFillTx/>
                <a:latin typeface="Arial" panose="02020603050405020304" pitchFamily="2"/>
              </a:rPr>
              <a:t>Keep it simple. </a:t>
            </a:r>
          </a:p>
          <a:p>
            <a:pPr marL="1280160" marR="1143000" lvl="0" indent="0" algn="l" defTabSz="914400" eaLnBrk="1" fontAlgn="auto" latinLnBrk="0" hangingPunct="1">
              <a:lnSpc>
                <a:spcPts val="2200"/>
              </a:lnSpc>
              <a:spcBef>
                <a:spcPts val="415"/>
              </a:spcBef>
              <a:spcAft>
                <a:spcPts val="0"/>
              </a:spcAft>
              <a:buClrTx/>
              <a:buSzTx/>
              <a:buFontTx/>
              <a:buNone/>
              <a:tabLst/>
              <a:defRPr/>
            </a:pPr>
            <a:r>
              <a:rPr kumimoji="0" lang="en-US" sz="1700" b="0" i="0" u="none" strike="noStrike" kern="0" cap="none" spc="0" normalizeH="0" baseline="0" noProof="0" dirty="0">
                <a:ln>
                  <a:noFill/>
                </a:ln>
                <a:solidFill>
                  <a:srgbClr val="000000"/>
                </a:solidFill>
                <a:effectLst/>
                <a:uLnTx/>
                <a:uFillTx/>
                <a:latin typeface="Arial" panose="02020603050405020304" pitchFamily="2"/>
              </a:rPr>
              <a:t>‒ Use plain, non-medical language and avoid technical terms, jargon and acronyms. </a:t>
            </a:r>
          </a:p>
          <a:p>
            <a:pPr marL="914400" marR="0" lvl="0" indent="0" algn="l" defTabSz="914400" eaLnBrk="1" fontAlgn="auto" latinLnBrk="0" hangingPunct="1">
              <a:lnSpc>
                <a:spcPts val="2000"/>
              </a:lnSpc>
              <a:spcBef>
                <a:spcPts val="560"/>
              </a:spcBef>
              <a:spcAft>
                <a:spcPts val="0"/>
              </a:spcAft>
              <a:buClrTx/>
              <a:buSzTx/>
              <a:buFontTx/>
              <a:buNone/>
              <a:tabLst/>
              <a:defRPr/>
            </a:pPr>
            <a:r>
              <a:rPr kumimoji="0" lang="en-US" sz="1700" b="0" i="0" u="none" strike="noStrike" kern="0" cap="none" spc="10" normalizeH="0" baseline="0" noProof="0" dirty="0">
                <a:ln>
                  <a:noFill/>
                </a:ln>
                <a:solidFill>
                  <a:srgbClr val="000000"/>
                </a:solidFill>
                <a:effectLst/>
                <a:uLnTx/>
                <a:uFillTx/>
                <a:latin typeface="Arial" panose="02020603050405020304" pitchFamily="2"/>
              </a:rPr>
              <a:t>‒ Slow down, speak clearly, at a moderate pace and normal volume. </a:t>
            </a:r>
          </a:p>
          <a:p>
            <a:pPr marL="1280160" marR="731520" lvl="0" indent="0" algn="l" defTabSz="914400" eaLnBrk="1" fontAlgn="auto" latinLnBrk="0" hangingPunct="1">
              <a:lnSpc>
                <a:spcPts val="2200"/>
              </a:lnSpc>
              <a:spcBef>
                <a:spcPts val="430"/>
              </a:spcBef>
              <a:spcAft>
                <a:spcPts val="10425"/>
              </a:spcAft>
              <a:buClrTx/>
              <a:buSzTx/>
              <a:buFontTx/>
              <a:buNone/>
              <a:tabLst/>
              <a:defRPr/>
            </a:pPr>
            <a:r>
              <a:rPr kumimoji="0" lang="en-US" sz="1700" b="0" i="0" u="none" strike="noStrike" kern="0" cap="none" spc="0" normalizeH="0" baseline="0" noProof="0" dirty="0">
                <a:ln>
                  <a:noFill/>
                </a:ln>
                <a:solidFill>
                  <a:srgbClr val="000000"/>
                </a:solidFill>
                <a:effectLst/>
                <a:uLnTx/>
                <a:uFillTx/>
                <a:latin typeface="Arial" panose="02020603050405020304" pitchFamily="2"/>
              </a:rPr>
              <a:t>‒ Be specific and concrete; don’t use vague subjective terms that can be interpreted in different ways. </a:t>
            </a:r>
          </a:p>
          <a:p>
            <a:endParaRPr lang="en-US" dirty="0"/>
          </a:p>
        </p:txBody>
      </p:sp>
    </p:spTree>
    <p:extLst>
      <p:ext uri="{BB962C8B-B14F-4D97-AF65-F5344CB8AC3E}">
        <p14:creationId xmlns:p14="http://schemas.microsoft.com/office/powerpoint/2010/main" val="205764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320BBD-6676-6BA9-DBBC-B5A58FEAEA28}"/>
              </a:ext>
            </a:extLst>
          </p:cNvPr>
          <p:cNvSpPr>
            <a:spLocks noGrp="1"/>
          </p:cNvSpPr>
          <p:nvPr>
            <p:ph type="title"/>
          </p:nvPr>
        </p:nvSpPr>
        <p:spPr>
          <a:xfrm>
            <a:off x="381000" y="404091"/>
            <a:ext cx="5715000" cy="967509"/>
          </a:xfrm>
        </p:spPr>
        <p:txBody>
          <a:bodyPr/>
          <a:lstStyle/>
          <a:p>
            <a:r>
              <a:rPr lang="en-US" dirty="0"/>
              <a:t>Health Communication </a:t>
            </a:r>
            <a:r>
              <a:rPr lang="en-US" sz="2000" dirty="0"/>
              <a:t>Cont.  </a:t>
            </a:r>
          </a:p>
        </p:txBody>
      </p:sp>
      <p:sp>
        <p:nvSpPr>
          <p:cNvPr id="2" name="Content Placeholder 1">
            <a:extLst>
              <a:ext uri="{FF2B5EF4-FFF2-40B4-BE49-F238E27FC236}">
                <a16:creationId xmlns:a16="http://schemas.microsoft.com/office/drawing/2014/main" id="{A0C6248D-D208-A989-B7A5-C65303FB5ABE}"/>
              </a:ext>
            </a:extLst>
          </p:cNvPr>
          <p:cNvSpPr>
            <a:spLocks noGrp="1"/>
          </p:cNvSpPr>
          <p:nvPr>
            <p:ph idx="1"/>
          </p:nvPr>
        </p:nvSpPr>
        <p:spPr/>
        <p:txBody>
          <a:bodyPr/>
          <a:lstStyle/>
          <a:p>
            <a:pPr marL="502920" marR="0" lvl="0" indent="320040" algn="l" defTabSz="914400" eaLnBrk="1" fontAlgn="auto" latinLnBrk="0" hangingPunct="1">
              <a:lnSpc>
                <a:spcPts val="2300"/>
              </a:lnSpc>
              <a:spcBef>
                <a:spcPts val="0"/>
              </a:spcBef>
              <a:spcAft>
                <a:spcPts val="0"/>
              </a:spcAft>
              <a:buClrTx/>
              <a:buSzTx/>
              <a:buFont typeface="Symbol"/>
              <a:buChar char="·"/>
              <a:tabLst/>
              <a:defRPr/>
            </a:pPr>
            <a:r>
              <a:rPr kumimoji="0" lang="en-US" sz="1900" b="0" i="0" u="none" strike="noStrike" kern="0" cap="none" spc="0" normalizeH="0" baseline="0" noProof="0" dirty="0">
                <a:ln>
                  <a:noFill/>
                </a:ln>
                <a:solidFill>
                  <a:srgbClr val="6D6D6F"/>
                </a:solidFill>
                <a:effectLst/>
                <a:uLnTx/>
                <a:uFillTx/>
                <a:latin typeface="Arial" panose="02020603050405020304" pitchFamily="2"/>
              </a:rPr>
              <a:t>Reinforce. </a:t>
            </a:r>
          </a:p>
          <a:p>
            <a:pPr marL="914400" marR="0" lvl="0" indent="0" algn="l" defTabSz="914400" eaLnBrk="1" fontAlgn="auto" latinLnBrk="0" hangingPunct="1">
              <a:lnSpc>
                <a:spcPts val="2000"/>
              </a:lnSpc>
              <a:spcBef>
                <a:spcPts val="550"/>
              </a:spcBef>
              <a:spcAft>
                <a:spcPts val="0"/>
              </a:spcAft>
              <a:buClrTx/>
              <a:buSzTx/>
              <a:buFontTx/>
              <a:buNone/>
              <a:tabLst/>
              <a:defRPr/>
            </a:pPr>
            <a:r>
              <a:rPr kumimoji="0" lang="en-US" sz="1700" b="0" i="0" u="none" strike="noStrike" kern="0" cap="none" spc="35" normalizeH="0" baseline="0" noProof="0" dirty="0">
                <a:ln>
                  <a:noFill/>
                </a:ln>
                <a:solidFill>
                  <a:srgbClr val="000000"/>
                </a:solidFill>
                <a:effectLst/>
                <a:uLnTx/>
                <a:uFillTx/>
                <a:latin typeface="Arial" panose="02020603050405020304" pitchFamily="2"/>
              </a:rPr>
              <a:t>‒ Limit and repeat content. </a:t>
            </a:r>
          </a:p>
          <a:p>
            <a:pPr marL="914400" marR="0" lvl="0" indent="0" algn="l" defTabSz="914400" eaLnBrk="1" fontAlgn="auto" latinLnBrk="0" hangingPunct="1">
              <a:lnSpc>
                <a:spcPts val="2000"/>
              </a:lnSpc>
              <a:spcBef>
                <a:spcPts val="550"/>
              </a:spcBef>
              <a:spcAft>
                <a:spcPts val="0"/>
              </a:spcAft>
              <a:buClrTx/>
              <a:buSzTx/>
              <a:buFontTx/>
              <a:buNone/>
              <a:tabLst/>
              <a:defRPr/>
            </a:pPr>
            <a:r>
              <a:rPr kumimoji="0" lang="en-US" sz="1700" b="0" i="0" u="none" strike="noStrike" kern="0" cap="none" spc="15" normalizeH="0" baseline="0" noProof="0" dirty="0">
                <a:ln>
                  <a:noFill/>
                </a:ln>
                <a:solidFill>
                  <a:srgbClr val="000000"/>
                </a:solidFill>
                <a:effectLst/>
                <a:uLnTx/>
                <a:uFillTx/>
                <a:latin typeface="Arial" panose="02020603050405020304" pitchFamily="2"/>
              </a:rPr>
              <a:t>‒ Use body language to support what you are saying. </a:t>
            </a:r>
          </a:p>
          <a:p>
            <a:pPr marL="914400" marR="0" lvl="0" indent="0" algn="l" defTabSz="914400" eaLnBrk="1" fontAlgn="auto" latinLnBrk="0" hangingPunct="1">
              <a:lnSpc>
                <a:spcPts val="2000"/>
              </a:lnSpc>
              <a:spcBef>
                <a:spcPts val="555"/>
              </a:spcBef>
              <a:spcAft>
                <a:spcPts val="0"/>
              </a:spcAft>
              <a:buClrTx/>
              <a:buSzTx/>
              <a:buFontTx/>
              <a:buNone/>
              <a:tabLst/>
              <a:defRPr/>
            </a:pPr>
            <a:r>
              <a:rPr kumimoji="0" lang="en-US" sz="1700" b="0" i="0" u="none" strike="noStrike" kern="0" cap="none" spc="15" normalizeH="0" baseline="0" noProof="0" dirty="0">
                <a:ln>
                  <a:noFill/>
                </a:ln>
                <a:solidFill>
                  <a:srgbClr val="000000"/>
                </a:solidFill>
                <a:effectLst/>
                <a:uLnTx/>
                <a:uFillTx/>
                <a:latin typeface="Arial" panose="02020603050405020304" pitchFamily="2"/>
              </a:rPr>
              <a:t>‒ Draw pictures, use posters/models or demonstrate how it’s done. </a:t>
            </a:r>
          </a:p>
          <a:p>
            <a:pPr marL="1280160" marR="1051560" lvl="0" indent="0" algn="l" defTabSz="914400" eaLnBrk="1" fontAlgn="auto" latinLnBrk="0" hangingPunct="1">
              <a:lnSpc>
                <a:spcPts val="2200"/>
              </a:lnSpc>
              <a:spcBef>
                <a:spcPts val="430"/>
              </a:spcBef>
              <a:spcAft>
                <a:spcPts val="0"/>
              </a:spcAft>
              <a:buClrTx/>
              <a:buSzTx/>
              <a:buFontTx/>
              <a:buNone/>
              <a:tabLst/>
              <a:defRPr/>
            </a:pPr>
            <a:r>
              <a:rPr kumimoji="0" lang="en-US" sz="1700" b="0" i="0" u="none" strike="noStrike" kern="0" cap="none" spc="0" normalizeH="0" baseline="0" noProof="0" dirty="0">
                <a:ln>
                  <a:noFill/>
                </a:ln>
                <a:solidFill>
                  <a:srgbClr val="000000"/>
                </a:solidFill>
                <a:effectLst/>
                <a:uLnTx/>
                <a:uFillTx/>
                <a:latin typeface="Arial" panose="02020603050405020304" pitchFamily="2"/>
              </a:rPr>
              <a:t>‒ When using written materials, circle or highlight key information and read written instructions aloud. </a:t>
            </a:r>
          </a:p>
          <a:p>
            <a:pPr marL="502920" marR="0" lvl="0" indent="320040" algn="l" defTabSz="914400" eaLnBrk="1" fontAlgn="auto" latinLnBrk="0" hangingPunct="1">
              <a:lnSpc>
                <a:spcPts val="2500"/>
              </a:lnSpc>
              <a:spcBef>
                <a:spcPts val="410"/>
              </a:spcBef>
              <a:spcAft>
                <a:spcPts val="0"/>
              </a:spcAft>
              <a:buClrTx/>
              <a:buSzTx/>
              <a:buFont typeface="Symbol"/>
              <a:buChar char="·"/>
              <a:tabLst/>
              <a:defRPr/>
            </a:pPr>
            <a:r>
              <a:rPr kumimoji="0" lang="en-US" sz="1900" b="0" i="0" u="none" strike="noStrike" kern="0" cap="none" spc="0" normalizeH="0" baseline="0" noProof="0" dirty="0">
                <a:ln>
                  <a:noFill/>
                </a:ln>
                <a:solidFill>
                  <a:srgbClr val="6D6D6F"/>
                </a:solidFill>
                <a:effectLst/>
                <a:uLnTx/>
                <a:uFillTx/>
                <a:latin typeface="Arial" panose="02020603050405020304" pitchFamily="2"/>
              </a:rPr>
              <a:t>Get help. </a:t>
            </a:r>
          </a:p>
          <a:p>
            <a:pPr marL="1280160" marR="822960" lvl="0" indent="0" algn="l" defTabSz="914400" eaLnBrk="1" fontAlgn="auto" latinLnBrk="0" hangingPunct="1">
              <a:lnSpc>
                <a:spcPts val="2200"/>
              </a:lnSpc>
              <a:spcBef>
                <a:spcPts val="430"/>
              </a:spcBef>
              <a:spcAft>
                <a:spcPts val="0"/>
              </a:spcAft>
              <a:buClrTx/>
              <a:buSzTx/>
              <a:buFontTx/>
              <a:buNone/>
              <a:tabLst/>
              <a:defRPr/>
            </a:pPr>
            <a:r>
              <a:rPr kumimoji="0" lang="en-US" sz="1700" b="0" i="0" u="none" strike="noStrike" kern="0" cap="none" spc="0" normalizeH="0" baseline="0" noProof="0" dirty="0">
                <a:ln>
                  <a:noFill/>
                </a:ln>
                <a:solidFill>
                  <a:srgbClr val="000000"/>
                </a:solidFill>
                <a:effectLst/>
                <a:uLnTx/>
                <a:uFillTx/>
                <a:latin typeface="Arial" panose="02020603050405020304" pitchFamily="2"/>
              </a:rPr>
              <a:t>‒ Invite member participation and encourage members to ask questions and be involved. </a:t>
            </a:r>
          </a:p>
          <a:p>
            <a:pPr marL="914400" marR="0" lvl="0" indent="0" algn="l" defTabSz="914400" eaLnBrk="1" fontAlgn="auto" latinLnBrk="0" hangingPunct="1">
              <a:lnSpc>
                <a:spcPts val="2000"/>
              </a:lnSpc>
              <a:spcBef>
                <a:spcPts val="555"/>
              </a:spcBef>
              <a:spcAft>
                <a:spcPts val="0"/>
              </a:spcAft>
              <a:buClrTx/>
              <a:buSzTx/>
              <a:buFontTx/>
              <a:buNone/>
              <a:tabLst/>
              <a:defRPr/>
            </a:pPr>
            <a:r>
              <a:rPr kumimoji="0" lang="en-US" sz="1700" b="0" i="0" u="none" strike="noStrike" kern="0" cap="none" spc="10" normalizeH="0" baseline="0" noProof="0" dirty="0">
                <a:ln>
                  <a:noFill/>
                </a:ln>
                <a:solidFill>
                  <a:srgbClr val="000000"/>
                </a:solidFill>
                <a:effectLst/>
                <a:uLnTx/>
                <a:uFillTx/>
                <a:latin typeface="Arial" panose="02020603050405020304" pitchFamily="2"/>
              </a:rPr>
              <a:t>‒ Use video and audio media as an alternative to written information. </a:t>
            </a:r>
          </a:p>
          <a:p>
            <a:pPr marL="914400" marR="0" lvl="0" indent="0" algn="l" defTabSz="914400" eaLnBrk="1" fontAlgn="auto" latinLnBrk="0" hangingPunct="1">
              <a:lnSpc>
                <a:spcPts val="2000"/>
              </a:lnSpc>
              <a:spcBef>
                <a:spcPts val="550"/>
              </a:spcBef>
              <a:spcAft>
                <a:spcPts val="0"/>
              </a:spcAft>
              <a:buClrTx/>
              <a:buSzTx/>
              <a:buFontTx/>
              <a:buNone/>
              <a:tabLst/>
              <a:defRPr/>
            </a:pPr>
            <a:r>
              <a:rPr kumimoji="0" lang="en-US" sz="1700" b="0" i="0" u="none" strike="noStrike" kern="0" cap="none" spc="25" normalizeH="0" baseline="0" noProof="0" dirty="0">
                <a:ln>
                  <a:noFill/>
                </a:ln>
                <a:solidFill>
                  <a:srgbClr val="000000"/>
                </a:solidFill>
                <a:effectLst/>
                <a:uLnTx/>
                <a:uFillTx/>
                <a:latin typeface="Arial" panose="02020603050405020304" pitchFamily="2"/>
              </a:rPr>
              <a:t>‒ Use medically trained interpreters. </a:t>
            </a:r>
          </a:p>
          <a:p>
            <a:pPr marL="914400" marR="0" lvl="0" indent="0" algn="l" defTabSz="914400" eaLnBrk="1" fontAlgn="auto" latinLnBrk="0" hangingPunct="1">
              <a:lnSpc>
                <a:spcPts val="2000"/>
              </a:lnSpc>
              <a:spcBef>
                <a:spcPts val="555"/>
              </a:spcBef>
              <a:spcAft>
                <a:spcPts val="4370"/>
              </a:spcAft>
              <a:buClrTx/>
              <a:buSzTx/>
              <a:buFontTx/>
              <a:buNone/>
              <a:tabLst/>
              <a:defRPr/>
            </a:pPr>
            <a:r>
              <a:rPr kumimoji="0" lang="en-US" sz="1700" b="0" i="0" u="none" strike="noStrike" kern="0" cap="none" spc="25" normalizeH="0" baseline="0" noProof="0" dirty="0">
                <a:ln>
                  <a:noFill/>
                </a:ln>
                <a:solidFill>
                  <a:srgbClr val="000000"/>
                </a:solidFill>
                <a:effectLst/>
                <a:uLnTx/>
                <a:uFillTx/>
                <a:latin typeface="Arial" panose="02020603050405020304" pitchFamily="2"/>
              </a:rPr>
              <a:t>‒ Utilize written translation services. </a:t>
            </a:r>
          </a:p>
          <a:p>
            <a:endParaRPr lang="en-US" dirty="0"/>
          </a:p>
        </p:txBody>
      </p:sp>
    </p:spTree>
    <p:extLst>
      <p:ext uri="{BB962C8B-B14F-4D97-AF65-F5344CB8AC3E}">
        <p14:creationId xmlns:p14="http://schemas.microsoft.com/office/powerpoint/2010/main" val="2982482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1AF34F5-5558-7B67-549B-24B4E4D3C55A}"/>
              </a:ext>
            </a:extLst>
          </p:cNvPr>
          <p:cNvSpPr>
            <a:spLocks noGrp="1"/>
          </p:cNvSpPr>
          <p:nvPr>
            <p:ph type="title"/>
          </p:nvPr>
        </p:nvSpPr>
        <p:spPr>
          <a:xfrm>
            <a:off x="381000" y="404091"/>
            <a:ext cx="5715000" cy="967509"/>
          </a:xfrm>
        </p:spPr>
        <p:txBody>
          <a:bodyPr/>
          <a:lstStyle/>
          <a:p>
            <a:r>
              <a:rPr lang="en-US" dirty="0"/>
              <a:t>Health Communication </a:t>
            </a:r>
            <a:r>
              <a:rPr lang="en-US" sz="2000" dirty="0"/>
              <a:t>Cont.   </a:t>
            </a:r>
          </a:p>
        </p:txBody>
      </p:sp>
      <p:sp>
        <p:nvSpPr>
          <p:cNvPr id="2" name="Content Placeholder 1">
            <a:extLst>
              <a:ext uri="{FF2B5EF4-FFF2-40B4-BE49-F238E27FC236}">
                <a16:creationId xmlns:a16="http://schemas.microsoft.com/office/drawing/2014/main" id="{E49A7690-5C50-E5CC-8C40-28E6C1E2CE35}"/>
              </a:ext>
            </a:extLst>
          </p:cNvPr>
          <p:cNvSpPr>
            <a:spLocks noGrp="1"/>
          </p:cNvSpPr>
          <p:nvPr>
            <p:ph idx="1"/>
          </p:nvPr>
        </p:nvSpPr>
        <p:spPr>
          <a:xfrm>
            <a:off x="14748" y="1295400"/>
            <a:ext cx="8458200" cy="4571999"/>
          </a:xfrm>
        </p:spPr>
        <p:txBody>
          <a:bodyPr/>
          <a:lstStyle/>
          <a:p>
            <a:pPr marL="502920" marR="0" lvl="0" indent="320040" algn="l" defTabSz="914400" eaLnBrk="1" fontAlgn="auto" latinLnBrk="0" hangingPunct="1">
              <a:lnSpc>
                <a:spcPts val="2100"/>
              </a:lnSpc>
              <a:spcBef>
                <a:spcPts val="0"/>
              </a:spcBef>
              <a:spcAft>
                <a:spcPts val="0"/>
              </a:spcAft>
              <a:buClrTx/>
              <a:buSzTx/>
              <a:buFont typeface="Symbol"/>
              <a:buChar char="·"/>
              <a:tabLst/>
              <a:defRPr/>
            </a:pPr>
            <a:r>
              <a:rPr kumimoji="0" lang="en-US" sz="1800" b="0" i="0" u="none" strike="noStrike" kern="0" cap="none" spc="-10" normalizeH="0" baseline="0" noProof="0" dirty="0">
                <a:ln>
                  <a:noFill/>
                </a:ln>
                <a:solidFill>
                  <a:srgbClr val="6D6D70"/>
                </a:solidFill>
                <a:effectLst/>
                <a:uLnTx/>
                <a:uFillTx/>
                <a:latin typeface="Arial" panose="02020603050405020304" pitchFamily="2"/>
              </a:rPr>
              <a:t>Apply teach-back. </a:t>
            </a:r>
          </a:p>
          <a:p>
            <a:pPr marL="1188720" marR="320040" lvl="0" indent="0" algn="l" defTabSz="914400" eaLnBrk="1" fontAlgn="auto" latinLnBrk="0" hangingPunct="1">
              <a:lnSpc>
                <a:spcPts val="1900"/>
              </a:lnSpc>
              <a:spcBef>
                <a:spcPts val="375"/>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Arial" panose="02020603050405020304" pitchFamily="2"/>
              </a:rPr>
              <a:t>‒ Teach-back is a research-based health literacy intervention that promotes adherence to medications, any type of doctors order or recommendations, quality of care and member safety. </a:t>
            </a:r>
          </a:p>
          <a:p>
            <a:pPr marL="914400" marR="0" lvl="0" indent="0" algn="l" defTabSz="914400" eaLnBrk="1" fontAlgn="auto" latinLnBrk="0" hangingPunct="1">
              <a:lnSpc>
                <a:spcPts val="1800"/>
              </a:lnSpc>
              <a:spcBef>
                <a:spcPts val="500"/>
              </a:spcBef>
              <a:spcAft>
                <a:spcPts val="0"/>
              </a:spcAft>
              <a:buClrTx/>
              <a:buSzTx/>
              <a:buFontTx/>
              <a:buNone/>
              <a:tabLst/>
              <a:defRPr/>
            </a:pPr>
            <a:r>
              <a:rPr kumimoji="0" lang="en-US" sz="1600" b="0" i="0" u="none" strike="noStrike" kern="0" cap="none" spc="25" normalizeH="0" baseline="0" noProof="0" dirty="0">
                <a:ln>
                  <a:noFill/>
                </a:ln>
                <a:solidFill>
                  <a:srgbClr val="000000"/>
                </a:solidFill>
                <a:effectLst/>
                <a:uLnTx/>
                <a:uFillTx/>
                <a:latin typeface="Arial" panose="02020603050405020304" pitchFamily="2"/>
              </a:rPr>
              <a:t>‒ Tips for using teach-back: </a:t>
            </a:r>
          </a:p>
          <a:p>
            <a:pPr marL="1691640" marR="0" lvl="0" indent="274320" algn="l" defTabSz="914400" eaLnBrk="1" fontAlgn="auto" latinLnBrk="0" hangingPunct="1">
              <a:lnSpc>
                <a:spcPts val="1800"/>
              </a:lnSpc>
              <a:spcBef>
                <a:spcPts val="295"/>
              </a:spcBef>
              <a:spcAft>
                <a:spcPts val="0"/>
              </a:spcAft>
              <a:buClrTx/>
              <a:buSzTx/>
              <a:buFont typeface="Symbol"/>
              <a:buChar char="·"/>
              <a:tabLst/>
              <a:defRPr/>
            </a:pPr>
            <a:r>
              <a:rPr kumimoji="0" lang="en-US" sz="1400" b="1" i="0" u="none" strike="noStrike" kern="0" cap="none" spc="0" normalizeH="0" baseline="0" noProof="0" dirty="0">
                <a:ln>
                  <a:noFill/>
                </a:ln>
                <a:solidFill>
                  <a:srgbClr val="000000"/>
                </a:solidFill>
                <a:effectLst/>
                <a:uLnTx/>
                <a:uFillTx/>
                <a:latin typeface="Arial" panose="02020603050405020304" pitchFamily="2"/>
              </a:rPr>
              <a:t>Ask </a:t>
            </a:r>
            <a:r>
              <a:rPr kumimoji="0" lang="en-US" sz="1400" b="0" i="0" u="none" strike="noStrike" kern="0" cap="none" spc="0" normalizeH="0" baseline="0" noProof="0" dirty="0">
                <a:ln>
                  <a:noFill/>
                </a:ln>
                <a:solidFill>
                  <a:srgbClr val="000000"/>
                </a:solidFill>
                <a:effectLst/>
                <a:uLnTx/>
                <a:uFillTx/>
                <a:latin typeface="Arial" panose="02020603050405020304" pitchFamily="2"/>
              </a:rPr>
              <a:t>open-ended questions. Avoid questions that can be answered with a simple yes or no. </a:t>
            </a:r>
          </a:p>
          <a:p>
            <a:pPr marL="1691640" marR="0" lvl="0" indent="274320" algn="l" defTabSz="914400" eaLnBrk="1" fontAlgn="auto" latinLnBrk="0" hangingPunct="1">
              <a:lnSpc>
                <a:spcPts val="1800"/>
              </a:lnSpc>
              <a:spcBef>
                <a:spcPts val="265"/>
              </a:spcBef>
              <a:spcAft>
                <a:spcPts val="0"/>
              </a:spcAft>
              <a:buClrTx/>
              <a:buSzTx/>
              <a:buFont typeface="Symbol"/>
              <a:buChar char="·"/>
              <a:tabLst/>
              <a:defRPr/>
            </a:pPr>
            <a:r>
              <a:rPr kumimoji="0" lang="en-US" sz="1400" b="1" i="0" u="none" strike="noStrike" kern="0" cap="none" spc="0" normalizeH="0" baseline="0" noProof="0" dirty="0">
                <a:ln>
                  <a:noFill/>
                </a:ln>
                <a:solidFill>
                  <a:srgbClr val="000000"/>
                </a:solidFill>
                <a:effectLst/>
                <a:uLnTx/>
                <a:uFillTx/>
                <a:latin typeface="Arial" panose="02020603050405020304" pitchFamily="2"/>
              </a:rPr>
              <a:t>Clarify </a:t>
            </a:r>
            <a:r>
              <a:rPr kumimoji="0" lang="en-US" sz="1400" b="0" i="0" u="none" strike="noStrike" kern="0" cap="none" spc="0" normalizeH="0" baseline="0" noProof="0" dirty="0">
                <a:ln>
                  <a:noFill/>
                </a:ln>
                <a:solidFill>
                  <a:srgbClr val="000000"/>
                </a:solidFill>
                <a:effectLst/>
                <a:uLnTx/>
                <a:uFillTx/>
                <a:latin typeface="Arial" panose="02020603050405020304" pitchFamily="2"/>
              </a:rPr>
              <a:t>and check again; don’t wait until the end of the interaction to initiate teach-back. </a:t>
            </a:r>
          </a:p>
          <a:p>
            <a:pPr marL="1691640" marR="274320" lvl="0" indent="274320" algn="l" defTabSz="914400" eaLnBrk="1" fontAlgn="auto" latinLnBrk="0" hangingPunct="1">
              <a:lnSpc>
                <a:spcPts val="1700"/>
              </a:lnSpc>
              <a:spcBef>
                <a:spcPts val="310"/>
              </a:spcBef>
              <a:spcAft>
                <a:spcPts val="0"/>
              </a:spcAft>
              <a:buClrTx/>
              <a:buSzTx/>
              <a:buFont typeface="Symbol"/>
              <a:buChar char="·"/>
              <a:tabLst/>
              <a:defRPr/>
            </a:pPr>
            <a:r>
              <a:rPr kumimoji="0" lang="en-US" sz="1400" b="1" i="0" u="none" strike="noStrike" kern="0" cap="none" spc="0" normalizeH="0" baseline="0" noProof="0" dirty="0">
                <a:ln>
                  <a:noFill/>
                </a:ln>
                <a:solidFill>
                  <a:srgbClr val="000000"/>
                </a:solidFill>
                <a:effectLst/>
                <a:uLnTx/>
                <a:uFillTx/>
                <a:latin typeface="Arial" panose="02020603050405020304" pitchFamily="2"/>
              </a:rPr>
              <a:t>Use </a:t>
            </a:r>
            <a:r>
              <a:rPr kumimoji="0" lang="en-US" sz="1400" b="0" i="0" u="none" strike="noStrike" kern="0" cap="none" spc="0" normalizeH="0" baseline="0" noProof="0" dirty="0">
                <a:ln>
                  <a:noFill/>
                </a:ln>
                <a:solidFill>
                  <a:srgbClr val="000000"/>
                </a:solidFill>
                <a:effectLst/>
                <a:uLnTx/>
                <a:uFillTx/>
                <a:latin typeface="Arial" panose="02020603050405020304" pitchFamily="2"/>
              </a:rPr>
              <a:t>reader-friendly print/materials and point out important information. Have members write it down while you explain. </a:t>
            </a:r>
          </a:p>
          <a:p>
            <a:pPr marL="1691640" marR="731520" lvl="0" indent="274320" algn="l" defTabSz="914400" eaLnBrk="1" fontAlgn="auto" latinLnBrk="0" hangingPunct="1">
              <a:lnSpc>
                <a:spcPts val="1700"/>
              </a:lnSpc>
              <a:spcBef>
                <a:spcPts val="335"/>
              </a:spcBef>
              <a:spcAft>
                <a:spcPts val="0"/>
              </a:spcAft>
              <a:buClrTx/>
              <a:buSzTx/>
              <a:buFont typeface="Symbol"/>
              <a:buChar char="·"/>
              <a:tabLst/>
              <a:defRPr/>
            </a:pPr>
            <a:r>
              <a:rPr kumimoji="0" lang="en-US" sz="1400" b="1" i="0" u="none" strike="noStrike" kern="0" cap="none" spc="0" normalizeH="0" baseline="0" noProof="0" dirty="0">
                <a:ln>
                  <a:noFill/>
                </a:ln>
                <a:solidFill>
                  <a:srgbClr val="000000"/>
                </a:solidFill>
                <a:effectLst/>
                <a:uLnTx/>
                <a:uFillTx/>
                <a:latin typeface="Arial" panose="02020603050405020304" pitchFamily="2"/>
              </a:rPr>
              <a:t>Plan </a:t>
            </a:r>
            <a:r>
              <a:rPr kumimoji="0" lang="en-US" sz="1400" b="0" i="0" u="none" strike="noStrike" kern="0" cap="none" spc="0" normalizeH="0" baseline="0" noProof="0" dirty="0">
                <a:ln>
                  <a:noFill/>
                </a:ln>
                <a:solidFill>
                  <a:srgbClr val="000000"/>
                </a:solidFill>
                <a:effectLst/>
                <a:uLnTx/>
                <a:uFillTx/>
                <a:latin typeface="Arial" panose="02020603050405020304" pitchFamily="2"/>
              </a:rPr>
              <a:t>your approach and think about how you will ask your members to teach back the information. </a:t>
            </a:r>
          </a:p>
          <a:p>
            <a:pPr marL="914400" marR="0" lvl="0" indent="320040" algn="l" defTabSz="914400" eaLnBrk="1" fontAlgn="auto" latinLnBrk="0" hangingPunct="1">
              <a:lnSpc>
                <a:spcPts val="2000"/>
              </a:lnSpc>
              <a:spcBef>
                <a:spcPts val="325"/>
              </a:spcBef>
              <a:spcAft>
                <a:spcPts val="0"/>
              </a:spcAft>
              <a:buClrTx/>
              <a:buSzTx/>
              <a:buFont typeface="Symbol"/>
              <a:buChar char="·"/>
              <a:tabLst/>
              <a:defRPr/>
            </a:pPr>
            <a:r>
              <a:rPr kumimoji="0" lang="en-US" sz="1600" b="0" i="0" u="none" strike="noStrike" kern="0" cap="none" spc="-5" normalizeH="0" baseline="0" noProof="0" dirty="0">
                <a:ln>
                  <a:noFill/>
                </a:ln>
                <a:solidFill>
                  <a:srgbClr val="000000"/>
                </a:solidFill>
                <a:effectLst/>
                <a:uLnTx/>
                <a:uFillTx/>
                <a:latin typeface="Arial" panose="02020603050405020304" pitchFamily="2"/>
              </a:rPr>
              <a:t>Sample teach-back questions: </a:t>
            </a:r>
          </a:p>
          <a:p>
            <a:pPr marL="1691640" marR="731520" lvl="0" indent="274320" algn="l" defTabSz="914400" eaLnBrk="1" fontAlgn="auto" latinLnBrk="0" hangingPunct="1">
              <a:lnSpc>
                <a:spcPts val="1700"/>
              </a:lnSpc>
              <a:spcBef>
                <a:spcPts val="355"/>
              </a:spcBef>
              <a:spcAft>
                <a:spcPts val="0"/>
              </a:spcAft>
              <a:buClrTx/>
              <a:buSzTx/>
              <a:buFont typeface="Symbol"/>
              <a:buChar char="·"/>
              <a:tabLst/>
              <a:defRPr/>
            </a:pPr>
            <a:r>
              <a:rPr kumimoji="0" lang="en-US" sz="1400" b="0" i="1" u="none" strike="noStrike" kern="0" cap="none" spc="0" normalizeH="0" baseline="0" noProof="0" dirty="0">
                <a:ln>
                  <a:noFill/>
                </a:ln>
                <a:solidFill>
                  <a:srgbClr val="000000"/>
                </a:solidFill>
                <a:effectLst/>
                <a:uLnTx/>
                <a:uFillTx/>
                <a:latin typeface="Arial" panose="02020603050405020304" pitchFamily="2"/>
              </a:rPr>
              <a:t>“Can you please describe the 3 things you agreed to do to help you control your blood pressure?” </a:t>
            </a:r>
          </a:p>
          <a:p>
            <a:pPr marL="1691640" marR="0" lvl="0" indent="274320" algn="l" defTabSz="914400" eaLnBrk="1" fontAlgn="auto" latinLnBrk="0" hangingPunct="1">
              <a:lnSpc>
                <a:spcPts val="1700"/>
              </a:lnSpc>
              <a:spcBef>
                <a:spcPts val="280"/>
              </a:spcBef>
              <a:spcAft>
                <a:spcPts val="4655"/>
              </a:spcAft>
              <a:buClrTx/>
              <a:buSzTx/>
              <a:buFont typeface="Symbol"/>
              <a:buChar char="·"/>
              <a:tabLst/>
              <a:defRPr/>
            </a:pPr>
            <a:r>
              <a:rPr kumimoji="0" lang="en-US" sz="1400" b="0" i="1" u="none" strike="noStrike" kern="0" cap="none" spc="0" normalizeH="0" baseline="0" noProof="0" dirty="0">
                <a:ln>
                  <a:noFill/>
                </a:ln>
                <a:solidFill>
                  <a:srgbClr val="000000"/>
                </a:solidFill>
                <a:effectLst/>
                <a:uLnTx/>
                <a:uFillTx/>
                <a:latin typeface="Arial" panose="02020603050405020304" pitchFamily="2"/>
              </a:rPr>
              <a:t>“Can you show me how you will check your blood sugar levels?” </a:t>
            </a:r>
          </a:p>
          <a:p>
            <a:endParaRPr lang="en-US" dirty="0"/>
          </a:p>
        </p:txBody>
      </p:sp>
    </p:spTree>
    <p:extLst>
      <p:ext uri="{BB962C8B-B14F-4D97-AF65-F5344CB8AC3E}">
        <p14:creationId xmlns:p14="http://schemas.microsoft.com/office/powerpoint/2010/main" val="416791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971AE-5DC8-EEE1-E0E8-A2D312DEAB28}"/>
              </a:ext>
            </a:extLst>
          </p:cNvPr>
          <p:cNvSpPr>
            <a:spLocks noGrp="1"/>
          </p:cNvSpPr>
          <p:nvPr>
            <p:ph type="ctrTitle"/>
          </p:nvPr>
        </p:nvSpPr>
        <p:spPr/>
        <p:txBody>
          <a:bodyPr/>
          <a:lstStyle/>
          <a:p>
            <a:r>
              <a:rPr lang="en-US" dirty="0"/>
              <a:t>Health Literacy </a:t>
            </a:r>
          </a:p>
        </p:txBody>
      </p:sp>
    </p:spTree>
    <p:extLst>
      <p:ext uri="{BB962C8B-B14F-4D97-AF65-F5344CB8AC3E}">
        <p14:creationId xmlns:p14="http://schemas.microsoft.com/office/powerpoint/2010/main" val="774493086"/>
      </p:ext>
    </p:extLst>
  </p:cSld>
  <p:clrMapOvr>
    <a:masterClrMapping/>
  </p:clrMapOvr>
</p:sld>
</file>

<file path=ppt/theme/theme1.xml><?xml version="1.0" encoding="utf-8"?>
<a:theme xmlns:a="http://schemas.openxmlformats.org/drawingml/2006/main" name="Office Theme">
  <a:themeElements>
    <a:clrScheme name="Centene Health Plan Palette">
      <a:dk1>
        <a:sysClr val="windowText" lastClr="000000"/>
      </a:dk1>
      <a:lt1>
        <a:sysClr val="window" lastClr="FFFFFF"/>
      </a:lt1>
      <a:dk2>
        <a:srgbClr val="000000"/>
      </a:dk2>
      <a:lt2>
        <a:srgbClr val="FFFFFF"/>
      </a:lt2>
      <a:accent1>
        <a:srgbClr val="F58220"/>
      </a:accent1>
      <a:accent2>
        <a:srgbClr val="6E6E6E"/>
      </a:accent2>
      <a:accent3>
        <a:srgbClr val="AAC81E"/>
      </a:accent3>
      <a:accent4>
        <a:srgbClr val="A8005B"/>
      </a:accent4>
      <a:accent5>
        <a:srgbClr val="00B9E7"/>
      </a:accent5>
      <a:accent6>
        <a:srgbClr val="FDB913"/>
      </a:accent6>
      <a:hlink>
        <a:srgbClr val="F58220"/>
      </a:hlink>
      <a:folHlink>
        <a:srgbClr val="6E6E6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Custom 12">
      <a:dk1>
        <a:sysClr val="windowText" lastClr="000000"/>
      </a:dk1>
      <a:lt1>
        <a:sysClr val="window" lastClr="FFFFFF"/>
      </a:lt1>
      <a:dk2>
        <a:srgbClr val="000000"/>
      </a:dk2>
      <a:lt2>
        <a:srgbClr val="FFFFFF"/>
      </a:lt2>
      <a:accent1>
        <a:srgbClr val="F58220"/>
      </a:accent1>
      <a:accent2>
        <a:srgbClr val="6E6E6E"/>
      </a:accent2>
      <a:accent3>
        <a:srgbClr val="AAC81E"/>
      </a:accent3>
      <a:accent4>
        <a:srgbClr val="CB177D"/>
      </a:accent4>
      <a:accent5>
        <a:srgbClr val="00B9E7"/>
      </a:accent5>
      <a:accent6>
        <a:srgbClr val="FDB913"/>
      </a:accent6>
      <a:hlink>
        <a:srgbClr val="F58220"/>
      </a:hlink>
      <a:folHlink>
        <a:srgbClr val="6E6E6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8102</TotalTime>
  <Words>2685</Words>
  <Application>Microsoft Office PowerPoint</Application>
  <PresentationFormat>On-screen Show (4:3)</PresentationFormat>
  <Paragraphs>233</Paragraphs>
  <Slides>29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29</vt:i4>
      </vt:variant>
    </vt:vector>
  </HeadingPairs>
  <TitlesOfParts>
    <vt:vector size="34" baseType="lpstr">
      <vt:lpstr>Arial</vt:lpstr>
      <vt:lpstr>Calibri</vt:lpstr>
      <vt:lpstr>Symbol</vt:lpstr>
      <vt:lpstr>Office Theme</vt:lpstr>
      <vt:lpstr>Custom Design</vt:lpstr>
      <vt:lpstr>Cultural Competency and Health-Care  Literacy Training</vt:lpstr>
      <vt:lpstr>Agenda </vt:lpstr>
      <vt:lpstr>Health Communication </vt:lpstr>
      <vt:lpstr>Health Communication </vt:lpstr>
      <vt:lpstr>Health Communication Cont.</vt:lpstr>
      <vt:lpstr>Health Communication Cont. </vt:lpstr>
      <vt:lpstr>Health Communication Cont.  </vt:lpstr>
      <vt:lpstr>Health Communication Cont.   </vt:lpstr>
      <vt:lpstr>Health Literacy </vt:lpstr>
      <vt:lpstr>Health Literacy</vt:lpstr>
      <vt:lpstr>Health Literacy Cont.</vt:lpstr>
      <vt:lpstr>Health Literacy Cont. </vt:lpstr>
      <vt:lpstr>Health Literacy Cont.  </vt:lpstr>
      <vt:lpstr>Auxiliary Aids and Interpreter Services </vt:lpstr>
      <vt:lpstr>Limited English Proficiency (LEP)</vt:lpstr>
      <vt:lpstr>Interpreters/Translators </vt:lpstr>
      <vt:lpstr>Auxiliary Aids and Written Translations</vt:lpstr>
      <vt:lpstr>Working with Interpreters/Translators </vt:lpstr>
      <vt:lpstr>Working with Interpreters </vt:lpstr>
      <vt:lpstr>Cultural Competency </vt:lpstr>
      <vt:lpstr>Cultural Competency</vt:lpstr>
      <vt:lpstr>Cultural Competency Cont. </vt:lpstr>
      <vt:lpstr>Become Culturally Competent, Aware and Sensitive </vt:lpstr>
      <vt:lpstr>Become Culturally Competent, Aware and Sensitive Cont. </vt:lpstr>
      <vt:lpstr>Become Culturally Competent, Aware and Sensitive Cont.  </vt:lpstr>
      <vt:lpstr>Cross-Cultural Communication </vt:lpstr>
      <vt:lpstr>Learn from Other Sources: Websites </vt:lpstr>
      <vt:lpstr>Resources </vt:lpstr>
      <vt:lpstr>Resources Cont.</vt:lpstr>
    </vt:vector>
  </TitlesOfParts>
  <Company>Centene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Cultural Competency and Health-Care</dc:title>
  <dc:creator>Jennifer Hagan</dc:creator>
  <cp:lastModifiedBy>Sally Williams</cp:lastModifiedBy>
  <cp:revision>114</cp:revision>
  <cp:lastPrinted>2015-06-15T20:12:15Z</cp:lastPrinted>
  <dcterms:created xsi:type="dcterms:W3CDTF">2012-09-20T18:39:02Z</dcterms:created>
  <dcterms:modified xsi:type="dcterms:W3CDTF">2025-01-07T19:03:54Z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a776955-85f6-4fec-9553-96dd3e0373c4_Enabled">
    <vt:lpwstr>true</vt:lpwstr>
  </property>
  <property fmtid="{D5CDD505-2E9C-101B-9397-08002B2CF9AE}" pid="3" name="MSIP_Label_5a776955-85f6-4fec-9553-96dd3e0373c4_SetDate">
    <vt:lpwstr>2023-05-03T14:14:22Z</vt:lpwstr>
  </property>
  <property fmtid="{D5CDD505-2E9C-101B-9397-08002B2CF9AE}" pid="4" name="MSIP_Label_5a776955-85f6-4fec-9553-96dd3e0373c4_Method">
    <vt:lpwstr>Standard</vt:lpwstr>
  </property>
  <property fmtid="{D5CDD505-2E9C-101B-9397-08002B2CF9AE}" pid="5" name="MSIP_Label_5a776955-85f6-4fec-9553-96dd3e0373c4_Name">
    <vt:lpwstr>Confidential</vt:lpwstr>
  </property>
  <property fmtid="{D5CDD505-2E9C-101B-9397-08002B2CF9AE}" pid="6" name="MSIP_Label_5a776955-85f6-4fec-9553-96dd3e0373c4_SiteId">
    <vt:lpwstr>f45ccc07-e57e-4d15-bf6f-f6cbccd2d395</vt:lpwstr>
  </property>
  <property fmtid="{D5CDD505-2E9C-101B-9397-08002B2CF9AE}" pid="7" name="MSIP_Label_5a776955-85f6-4fec-9553-96dd3e0373c4_ActionId">
    <vt:lpwstr>da928538-1610-44c4-8ff6-39d44585daa1</vt:lpwstr>
  </property>
  <property fmtid="{D5CDD505-2E9C-101B-9397-08002B2CF9AE}" pid="8" name="MSIP_Label_5a776955-85f6-4fec-9553-96dd3e0373c4_ContentBits">
    <vt:lpwstr>0</vt:lpwstr>
  </property>
</Properties>
</file>