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4" r:id="rId3"/>
    <p:sldMasterId id="2147483670" r:id="rId4"/>
  </p:sldMasterIdLst>
  <p:notesMasterIdLst>
    <p:notesMasterId r:id="rId11"/>
  </p:notesMasterIdLst>
  <p:sldIdLst>
    <p:sldId id="2095" r:id="rId5"/>
    <p:sldId id="2146846348" r:id="rId6"/>
    <p:sldId id="2215" r:id="rId7"/>
    <p:sldId id="2146846349" r:id="rId8"/>
    <p:sldId id="2146846350" r:id="rId9"/>
    <p:sldId id="214684635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D00"/>
    <a:srgbClr val="127DB2"/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6323" autoAdjust="0"/>
  </p:normalViewPr>
  <p:slideViewPr>
    <p:cSldViewPr snapToGrid="0">
      <p:cViewPr varScale="1">
        <p:scale>
          <a:sx n="113" d="100"/>
          <a:sy n="113" d="100"/>
        </p:scale>
        <p:origin x="4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430A0-9D2C-42AF-9A6D-3864B61FFF0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76E8B-00CA-44CA-BEEA-1FF83D015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2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0AE63-A68D-4D26-BB67-B87B20A7088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79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0AE63-A68D-4D26-BB67-B87B20A70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56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0AE63-A68D-4D26-BB67-B87B20A70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502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0AE63-A68D-4D26-BB67-B87B20A70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879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0AE63-A68D-4D26-BB67-B87B20A70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56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0AE63-A68D-4D26-BB67-B87B20A7088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2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725E0-E3B0-9954-BBF6-841C9C4B6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93BDF-CDC0-8937-EAF4-0F640DCE1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D72FC-22A8-8392-07B4-61CFAE43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097D7-93CE-BF81-DB4D-E9C71AE3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B368E-0FDE-9FE8-71DA-0E469661C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7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3FA7-D2DA-7FD2-00C2-617F56A4D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9181C-37CC-2E25-1247-521A1433D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7BF50-9FA2-19B7-04D8-12DDDAB76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1E66-5681-F790-88F0-4E9D754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ADABF-DCAF-B215-0C50-9D0E5610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4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1E39E-4038-21EE-8745-62D75DB7C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6C1AB-3C30-E53B-8CC9-EBA3D7673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A938D-A2F2-D1A6-3359-CAFA93616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06D0E-8B54-6965-7B47-221724FB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17A15-D575-00B9-2F90-D2C8EB2A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1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3914" y="1569595"/>
            <a:ext cx="7973375" cy="151858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13914" y="3105811"/>
            <a:ext cx="4195483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0C919437-F830-219A-E041-9964379B43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5792" y="346656"/>
            <a:ext cx="2452502" cy="539203"/>
          </a:xfrm>
          <a:prstGeom prst="rect">
            <a:avLst/>
          </a:prstGeom>
        </p:spPr>
      </p:pic>
      <p:cxnSp>
        <p:nvCxnSpPr>
          <p:cNvPr id="3" name="SPH Bar">
            <a:extLst>
              <a:ext uri="{FF2B5EF4-FFF2-40B4-BE49-F238E27FC236}">
                <a16:creationId xmlns:a16="http://schemas.microsoft.com/office/drawing/2014/main" id="{5D3B28CA-B75A-27D0-8C78-44A8A87EB808}"/>
              </a:ext>
            </a:extLst>
          </p:cNvPr>
          <p:cNvCxnSpPr>
            <a:cxnSpLocks/>
          </p:cNvCxnSpPr>
          <p:nvPr userDrawn="1"/>
        </p:nvCxnSpPr>
        <p:spPr>
          <a:xfrm>
            <a:off x="228600" y="3742510"/>
            <a:ext cx="8915400" cy="0"/>
          </a:xfrm>
          <a:prstGeom prst="line">
            <a:avLst/>
          </a:prstGeom>
          <a:ln w="1397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721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1540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6361" y="1200659"/>
            <a:ext cx="10972800" cy="4306661"/>
          </a:xfrm>
        </p:spPr>
        <p:txBody>
          <a:bodyPr/>
          <a:lstStyle>
            <a:lvl1pPr marL="174621" indent="-17462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="0"/>
            </a:lvl1pPr>
            <a:lvl2pPr marL="341305" indent="-166684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2pPr>
            <a:lvl3pPr marL="515926" indent="-17462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lvl3pPr>
            <a:lvl4pPr marL="688957" indent="-173034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/>
            </a:lvl4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4131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.Text"/>
          <p:cNvSpPr>
            <a:spLocks noGrp="1"/>
          </p:cNvSpPr>
          <p:nvPr>
            <p:ph type="ctrTitle" hasCustomPrompt="1"/>
          </p:nvPr>
        </p:nvSpPr>
        <p:spPr>
          <a:xfrm>
            <a:off x="3944472" y="2032303"/>
            <a:ext cx="8122673" cy="151858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US" dirty="0" err="1"/>
              <a:t>tClick</a:t>
            </a:r>
            <a:r>
              <a:rPr lang="en-US" dirty="0"/>
              <a:t> to edit Master title </a:t>
            </a:r>
            <a:r>
              <a:rPr lang="en-US" dirty="0" err="1"/>
              <a:t>styleo</a:t>
            </a:r>
            <a:r>
              <a:rPr lang="en-US" dirty="0"/>
              <a:t> edit Master title style</a:t>
            </a:r>
          </a:p>
        </p:txBody>
      </p:sp>
      <p:sp>
        <p:nvSpPr>
          <p:cNvPr id="3" name="Title.Text"/>
          <p:cNvSpPr>
            <a:spLocks noGrp="1"/>
          </p:cNvSpPr>
          <p:nvPr>
            <p:ph type="subTitle" idx="1"/>
          </p:nvPr>
        </p:nvSpPr>
        <p:spPr>
          <a:xfrm>
            <a:off x="3944471" y="3782239"/>
            <a:ext cx="4195483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600" cap="small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944471" y="3392555"/>
            <a:ext cx="1645920" cy="175247"/>
          </a:xfrm>
          <a:prstGeom prst="rect">
            <a:avLst/>
          </a:prstGeom>
          <a:solidFill>
            <a:srgbClr val="23AE49"/>
          </a:solidFill>
          <a:ln w="12700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540075"/>
              <a:satOff val="246"/>
              <a:lumOff val="-1176"/>
              <a:alphaOff val="0"/>
            </a:schemeClr>
          </a:fillRef>
          <a:effectRef idx="1">
            <a:schemeClr val="accent2">
              <a:hueOff val="1540075"/>
              <a:satOff val="246"/>
              <a:lumOff val="-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247" tIns="71247" rIns="71247" bIns="71247" numCol="1" spcCol="1270" rtlCol="0" anchor="ctr" anchorCtr="0">
            <a:noAutofit/>
          </a:bodyPr>
          <a:lstStyle/>
          <a:p>
            <a:pPr algn="ctr" defTabSz="5333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 dirty="0">
              <a:latin typeface="Calibri" panose="020F0502020204030204" pitchFamily="34" charset="0"/>
            </a:endParaRPr>
          </a:p>
        </p:txBody>
      </p:sp>
      <p:sp>
        <p:nvSpPr>
          <p:cNvPr id="8" name="PG.Format"/>
          <p:cNvSpPr/>
          <p:nvPr userDrawn="1"/>
        </p:nvSpPr>
        <p:spPr>
          <a:xfrm>
            <a:off x="3944472" y="3392555"/>
            <a:ext cx="8247529" cy="175247"/>
          </a:xfrm>
          <a:prstGeom prst="rect">
            <a:avLst/>
          </a:prstGeom>
          <a:solidFill>
            <a:srgbClr val="FF00FF"/>
          </a:solidFill>
          <a:ln w="12700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540075"/>
              <a:satOff val="246"/>
              <a:lumOff val="-1176"/>
              <a:alphaOff val="0"/>
            </a:schemeClr>
          </a:fillRef>
          <a:effectRef idx="1">
            <a:schemeClr val="accent2">
              <a:hueOff val="1540075"/>
              <a:satOff val="246"/>
              <a:lumOff val="-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247" tIns="71247" rIns="71247" bIns="71247" numCol="1" spcCol="1270" rtlCol="0" anchor="ctr" anchorCtr="0">
            <a:noAutofit/>
          </a:bodyPr>
          <a:lstStyle/>
          <a:p>
            <a:pPr algn="ctr" defTabSz="5333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88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3914" y="1569595"/>
            <a:ext cx="7973375" cy="151858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13914" y="3105811"/>
            <a:ext cx="4195483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0C919437-F830-219A-E041-9964379B43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5792" y="346656"/>
            <a:ext cx="2452502" cy="539203"/>
          </a:xfrm>
          <a:prstGeom prst="rect">
            <a:avLst/>
          </a:prstGeom>
        </p:spPr>
      </p:pic>
      <p:cxnSp>
        <p:nvCxnSpPr>
          <p:cNvPr id="3" name="SPH Bar">
            <a:extLst>
              <a:ext uri="{FF2B5EF4-FFF2-40B4-BE49-F238E27FC236}">
                <a16:creationId xmlns:a16="http://schemas.microsoft.com/office/drawing/2014/main" id="{5D3B28CA-B75A-27D0-8C78-44A8A87EB808}"/>
              </a:ext>
            </a:extLst>
          </p:cNvPr>
          <p:cNvCxnSpPr>
            <a:cxnSpLocks/>
          </p:cNvCxnSpPr>
          <p:nvPr userDrawn="1"/>
        </p:nvCxnSpPr>
        <p:spPr>
          <a:xfrm>
            <a:off x="228600" y="3742510"/>
            <a:ext cx="8915400" cy="0"/>
          </a:xfrm>
          <a:prstGeom prst="line">
            <a:avLst/>
          </a:prstGeom>
          <a:ln w="1397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926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2068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24123" y="901699"/>
            <a:ext cx="8303340" cy="2103967"/>
          </a:xfrm>
        </p:spPr>
        <p:txBody>
          <a:bodyPr anchor="b">
            <a:noAutofit/>
          </a:bodyPr>
          <a:lstStyle>
            <a:lvl1pPr algn="l">
              <a:defRPr sz="5067" spc="0" baseline="0">
                <a:solidFill>
                  <a:srgbClr val="002677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8336" y="2991201"/>
            <a:ext cx="8303340" cy="943488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Graphic 8">
            <a:hlinkClick r:id="rId2" action="ppaction://hlinksldjump"/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CD29587-3189-2947-A715-A0DAEB025FC4}"/>
              </a:ext>
            </a:extLst>
          </p:cNvPr>
          <p:cNvSpPr/>
          <p:nvPr userDrawn="1"/>
        </p:nvSpPr>
        <p:spPr>
          <a:xfrm>
            <a:off x="0" y="2707678"/>
            <a:ext cx="12192000" cy="2995808"/>
          </a:xfrm>
          <a:custGeom>
            <a:avLst/>
            <a:gdLst>
              <a:gd name="connsiteX0" fmla="*/ 75465 w 9144000"/>
              <a:gd name="connsiteY0" fmla="*/ 1220801 h 2246856"/>
              <a:gd name="connsiteX1" fmla="*/ 2401545 w 9144000"/>
              <a:gd name="connsiteY1" fmla="*/ 1992275 h 2246856"/>
              <a:gd name="connsiteX2" fmla="*/ 48611 w 9144000"/>
              <a:gd name="connsiteY2" fmla="*/ 1358732 h 2246856"/>
              <a:gd name="connsiteX3" fmla="*/ 0 w 9144000"/>
              <a:gd name="connsiteY3" fmla="*/ 1360190 h 2246856"/>
              <a:gd name="connsiteX4" fmla="*/ 0 w 9144000"/>
              <a:gd name="connsiteY4" fmla="*/ 1220948 h 2246856"/>
              <a:gd name="connsiteX5" fmla="*/ 0 w 9144000"/>
              <a:gd name="connsiteY5" fmla="*/ 932112 h 2246856"/>
              <a:gd name="connsiteX6" fmla="*/ 184018 w 9144000"/>
              <a:gd name="connsiteY6" fmla="*/ 951532 h 2246856"/>
              <a:gd name="connsiteX7" fmla="*/ 2339206 w 9144000"/>
              <a:gd name="connsiteY7" fmla="*/ 1945314 h 2246856"/>
              <a:gd name="connsiteX8" fmla="*/ 115341 w 9144000"/>
              <a:gd name="connsiteY8" fmla="*/ 1085384 h 2246856"/>
              <a:gd name="connsiteX9" fmla="*/ 0 w 9144000"/>
              <a:gd name="connsiteY9" fmla="*/ 1077547 h 2246856"/>
              <a:gd name="connsiteX10" fmla="*/ 5599046 w 9144000"/>
              <a:gd name="connsiteY10" fmla="*/ 896769 h 2246856"/>
              <a:gd name="connsiteX11" fmla="*/ 6485913 w 9144000"/>
              <a:gd name="connsiteY11" fmla="*/ 1206134 h 2246856"/>
              <a:gd name="connsiteX12" fmla="*/ 6485913 w 9144000"/>
              <a:gd name="connsiteY12" fmla="*/ 1206323 h 2246856"/>
              <a:gd name="connsiteX13" fmla="*/ 5262052 w 9144000"/>
              <a:gd name="connsiteY13" fmla="*/ 1381788 h 2246856"/>
              <a:gd name="connsiteX14" fmla="*/ 3948946 w 9144000"/>
              <a:gd name="connsiteY14" fmla="*/ 2062858 h 2246856"/>
              <a:gd name="connsiteX15" fmla="*/ 3030908 w 9144000"/>
              <a:gd name="connsiteY15" fmla="*/ 2241062 h 2246856"/>
              <a:gd name="connsiteX16" fmla="*/ 2401356 w 9144000"/>
              <a:gd name="connsiteY16" fmla="*/ 1992275 h 2246856"/>
              <a:gd name="connsiteX17" fmla="*/ 3424556 w 9144000"/>
              <a:gd name="connsiteY17" fmla="*/ 1842039 h 2246856"/>
              <a:gd name="connsiteX18" fmla="*/ 4734914 w 9144000"/>
              <a:gd name="connsiteY18" fmla="*/ 1107772 h 2246856"/>
              <a:gd name="connsiteX19" fmla="*/ 5599046 w 9144000"/>
              <a:gd name="connsiteY19" fmla="*/ 896769 h 2246856"/>
              <a:gd name="connsiteX20" fmla="*/ 9144000 w 9144000"/>
              <a:gd name="connsiteY20" fmla="*/ 679755 h 2246856"/>
              <a:gd name="connsiteX21" fmla="*/ 9144000 w 9144000"/>
              <a:gd name="connsiteY21" fmla="*/ 855699 h 2246856"/>
              <a:gd name="connsiteX22" fmla="*/ 8219858 w 9144000"/>
              <a:gd name="connsiteY22" fmla="*/ 1346166 h 2246856"/>
              <a:gd name="connsiteX23" fmla="*/ 6835032 w 9144000"/>
              <a:gd name="connsiteY23" fmla="*/ 1461157 h 2246856"/>
              <a:gd name="connsiteX24" fmla="*/ 8199299 w 9144000"/>
              <a:gd name="connsiteY24" fmla="*/ 1228338 h 2246856"/>
              <a:gd name="connsiteX25" fmla="*/ 0 w 9144000"/>
              <a:gd name="connsiteY25" fmla="*/ 634918 h 2246856"/>
              <a:gd name="connsiteX26" fmla="*/ 230952 w 9144000"/>
              <a:gd name="connsiteY26" fmla="*/ 660354 h 2246856"/>
              <a:gd name="connsiteX27" fmla="*/ 2292120 w 9144000"/>
              <a:gd name="connsiteY27" fmla="*/ 1892496 h 2246856"/>
              <a:gd name="connsiteX28" fmla="*/ 206890 w 9144000"/>
              <a:gd name="connsiteY28" fmla="*/ 805932 h 2246856"/>
              <a:gd name="connsiteX29" fmla="*/ 0 w 9144000"/>
              <a:gd name="connsiteY29" fmla="*/ 783537 h 2246856"/>
              <a:gd name="connsiteX30" fmla="*/ 9144000 w 9144000"/>
              <a:gd name="connsiteY30" fmla="*/ 336776 h 2246856"/>
              <a:gd name="connsiteX31" fmla="*/ 9144000 w 9144000"/>
              <a:gd name="connsiteY31" fmla="*/ 507930 h 2246856"/>
              <a:gd name="connsiteX32" fmla="*/ 7983195 w 9144000"/>
              <a:gd name="connsiteY32" fmla="*/ 1230607 h 2246856"/>
              <a:gd name="connsiteX33" fmla="*/ 6686100 w 9144000"/>
              <a:gd name="connsiteY33" fmla="*/ 1342858 h 2246856"/>
              <a:gd name="connsiteX34" fmla="*/ 7924457 w 9144000"/>
              <a:gd name="connsiteY34" fmla="*/ 1131111 h 2246856"/>
              <a:gd name="connsiteX35" fmla="*/ 9133957 w 9144000"/>
              <a:gd name="connsiteY35" fmla="*/ 343267 h 2246856"/>
              <a:gd name="connsiteX36" fmla="*/ 9144000 w 9144000"/>
              <a:gd name="connsiteY36" fmla="*/ 0 h 2246856"/>
              <a:gd name="connsiteX37" fmla="*/ 9144000 w 9144000"/>
              <a:gd name="connsiteY37" fmla="*/ 169983 h 2246856"/>
              <a:gd name="connsiteX38" fmla="*/ 9141500 w 9144000"/>
              <a:gd name="connsiteY38" fmla="*/ 171717 h 2246856"/>
              <a:gd name="connsiteX39" fmla="*/ 7681351 w 9144000"/>
              <a:gd name="connsiteY39" fmla="*/ 1160591 h 2246856"/>
              <a:gd name="connsiteX40" fmla="*/ 6485913 w 9144000"/>
              <a:gd name="connsiteY40" fmla="*/ 1206134 h 2246856"/>
              <a:gd name="connsiteX41" fmla="*/ 7643740 w 9144000"/>
              <a:gd name="connsiteY41" fmla="*/ 1049189 h 2246856"/>
              <a:gd name="connsiteX42" fmla="*/ 8830271 w 9144000"/>
              <a:gd name="connsiteY42" fmla="*/ 219584 h 2246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144000" h="2246856">
                <a:moveTo>
                  <a:pt x="75465" y="1220801"/>
                </a:moveTo>
                <a:cubicBezTo>
                  <a:pt x="976487" y="1256641"/>
                  <a:pt x="1657416" y="1835395"/>
                  <a:pt x="2401545" y="1992275"/>
                </a:cubicBezTo>
                <a:cubicBezTo>
                  <a:pt x="1604124" y="1916537"/>
                  <a:pt x="931939" y="1369096"/>
                  <a:pt x="48611" y="1358732"/>
                </a:cubicBezTo>
                <a:lnTo>
                  <a:pt x="0" y="1360190"/>
                </a:lnTo>
                <a:lnTo>
                  <a:pt x="0" y="1220948"/>
                </a:lnTo>
                <a:close/>
                <a:moveTo>
                  <a:pt x="0" y="932112"/>
                </a:moveTo>
                <a:lnTo>
                  <a:pt x="184018" y="951532"/>
                </a:lnTo>
                <a:cubicBezTo>
                  <a:pt x="1352510" y="1111199"/>
                  <a:pt x="1773248" y="1716771"/>
                  <a:pt x="2339206" y="1945314"/>
                </a:cubicBezTo>
                <a:cubicBezTo>
                  <a:pt x="1805401" y="1812618"/>
                  <a:pt x="1092319" y="1189118"/>
                  <a:pt x="115341" y="1085384"/>
                </a:cubicBezTo>
                <a:lnTo>
                  <a:pt x="0" y="1077547"/>
                </a:lnTo>
                <a:close/>
                <a:moveTo>
                  <a:pt x="5599046" y="896769"/>
                </a:moveTo>
                <a:cubicBezTo>
                  <a:pt x="5920596" y="895410"/>
                  <a:pt x="6245935" y="980780"/>
                  <a:pt x="6485913" y="1206134"/>
                </a:cubicBezTo>
                <a:lnTo>
                  <a:pt x="6485913" y="1206323"/>
                </a:lnTo>
                <a:cubicBezTo>
                  <a:pt x="6202638" y="1093977"/>
                  <a:pt x="5676165" y="1122229"/>
                  <a:pt x="5262052" y="1381788"/>
                </a:cubicBezTo>
                <a:lnTo>
                  <a:pt x="3948946" y="2062858"/>
                </a:lnTo>
                <a:cubicBezTo>
                  <a:pt x="3630711" y="2212148"/>
                  <a:pt x="3318635" y="2265818"/>
                  <a:pt x="3030908" y="2241062"/>
                </a:cubicBezTo>
                <a:cubicBezTo>
                  <a:pt x="2789792" y="2220369"/>
                  <a:pt x="2592068" y="2129283"/>
                  <a:pt x="2401356" y="1992275"/>
                </a:cubicBezTo>
                <a:cubicBezTo>
                  <a:pt x="2886334" y="2046322"/>
                  <a:pt x="3114375" y="1986038"/>
                  <a:pt x="3424556" y="1842039"/>
                </a:cubicBezTo>
                <a:lnTo>
                  <a:pt x="4734914" y="1107772"/>
                </a:lnTo>
                <a:cubicBezTo>
                  <a:pt x="4959734" y="986213"/>
                  <a:pt x="5277495" y="898127"/>
                  <a:pt x="5599046" y="896769"/>
                </a:cubicBezTo>
                <a:close/>
                <a:moveTo>
                  <a:pt x="9144000" y="679755"/>
                </a:moveTo>
                <a:lnTo>
                  <a:pt x="9144000" y="855699"/>
                </a:lnTo>
                <a:lnTo>
                  <a:pt x="8219858" y="1346166"/>
                </a:lnTo>
                <a:cubicBezTo>
                  <a:pt x="7594000" y="1645220"/>
                  <a:pt x="7239102" y="1691898"/>
                  <a:pt x="6835032" y="1461157"/>
                </a:cubicBezTo>
                <a:cubicBezTo>
                  <a:pt x="7306273" y="1632087"/>
                  <a:pt x="7708921" y="1488749"/>
                  <a:pt x="8199299" y="1228338"/>
                </a:cubicBezTo>
                <a:close/>
                <a:moveTo>
                  <a:pt x="0" y="634918"/>
                </a:moveTo>
                <a:lnTo>
                  <a:pt x="230952" y="660354"/>
                </a:lnTo>
                <a:cubicBezTo>
                  <a:pt x="1395259" y="830711"/>
                  <a:pt x="1782030" y="1526118"/>
                  <a:pt x="2292120" y="1892496"/>
                </a:cubicBezTo>
                <a:cubicBezTo>
                  <a:pt x="1732557" y="1623382"/>
                  <a:pt x="1367925" y="971259"/>
                  <a:pt x="206890" y="805932"/>
                </a:cubicBezTo>
                <a:lnTo>
                  <a:pt x="0" y="783537"/>
                </a:lnTo>
                <a:close/>
                <a:moveTo>
                  <a:pt x="9144000" y="336776"/>
                </a:moveTo>
                <a:lnTo>
                  <a:pt x="9144000" y="507930"/>
                </a:lnTo>
                <a:lnTo>
                  <a:pt x="7983195" y="1230607"/>
                </a:lnTo>
                <a:cubicBezTo>
                  <a:pt x="7595611" y="1463708"/>
                  <a:pt x="7113571" y="1590606"/>
                  <a:pt x="6686100" y="1342858"/>
                </a:cubicBezTo>
                <a:cubicBezTo>
                  <a:pt x="7023567" y="1450386"/>
                  <a:pt x="7467901" y="1447930"/>
                  <a:pt x="7924457" y="1131111"/>
                </a:cubicBezTo>
                <a:cubicBezTo>
                  <a:pt x="8036457" y="1053265"/>
                  <a:pt x="8837502" y="534913"/>
                  <a:pt x="9133957" y="343267"/>
                </a:cubicBezTo>
                <a:close/>
                <a:moveTo>
                  <a:pt x="9144000" y="0"/>
                </a:moveTo>
                <a:lnTo>
                  <a:pt x="9144000" y="169983"/>
                </a:lnTo>
                <a:lnTo>
                  <a:pt x="9141500" y="171717"/>
                </a:lnTo>
                <a:cubicBezTo>
                  <a:pt x="8781210" y="421372"/>
                  <a:pt x="7808517" y="1093416"/>
                  <a:pt x="7681351" y="1160591"/>
                </a:cubicBezTo>
                <a:cubicBezTo>
                  <a:pt x="7524840" y="1243268"/>
                  <a:pt x="7059473" y="1519740"/>
                  <a:pt x="6485913" y="1206134"/>
                </a:cubicBezTo>
                <a:cubicBezTo>
                  <a:pt x="6878708" y="1368843"/>
                  <a:pt x="7309779" y="1278890"/>
                  <a:pt x="7643740" y="1049189"/>
                </a:cubicBezTo>
                <a:lnTo>
                  <a:pt x="8830271" y="219584"/>
                </a:lnTo>
                <a:close/>
              </a:path>
            </a:pathLst>
          </a:custGeom>
          <a:solidFill>
            <a:srgbClr val="002677"/>
          </a:solidFill>
          <a:ln w="91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r>
              <a:rPr lang="en-US" dirty="0"/>
              <a:t>  </a:t>
            </a:r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8316987A-B8A2-D448-BB0E-051CA96329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5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- bulle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34800" y="6583681"/>
            <a:ext cx="457200" cy="265176"/>
          </a:xfrm>
        </p:spPr>
        <p:txBody>
          <a:bodyPr/>
          <a:lstStyle>
            <a:lvl1pPr>
              <a:defRPr sz="699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2D55A223-BDE3-4662-BD05-6BDBDD278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64184" y="649718"/>
            <a:ext cx="7118464" cy="4222866"/>
          </a:xfrm>
        </p:spPr>
        <p:txBody>
          <a:bodyPr anchor="ctr"/>
          <a:lstStyle>
            <a:lvl1pPr algn="ctr">
              <a:defRPr sz="3400" b="1" i="0" cap="all" baseline="0">
                <a:solidFill>
                  <a:schemeClr val="bg1"/>
                </a:solidFill>
                <a:latin typeface="Tw Cen MT" panose="020B0602020104020603" pitchFamily="34" charset="77"/>
                <a:cs typeface="Arial" panose="020B0604020202020204" pitchFamily="34" charset="0"/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C2531-4F4C-674C-AD5D-B13A1A69811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57316" y="6583683"/>
            <a:ext cx="5486400" cy="269131"/>
          </a:xfrm>
        </p:spPr>
        <p:txBody>
          <a:bodyPr/>
          <a:lstStyle>
            <a:lvl1pPr>
              <a:defRPr sz="699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PROPRIETARY AND CONFIDENTIAL – FOR INTERNAL USE ONLY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205AF-7A09-9F43-B657-03B91AB26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13928" y="5162560"/>
            <a:ext cx="9300445" cy="1045724"/>
          </a:xfrm>
        </p:spPr>
        <p:txBody>
          <a:bodyPr/>
          <a:lstStyle>
            <a:lvl1pPr marL="10584" indent="-10584" algn="l">
              <a:buNone/>
              <a:tabLst/>
              <a:defRPr sz="1333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0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3013-11C3-BB37-E8C3-653F10BA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EA86B-1EA5-2959-E2E2-65B2F327F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618D1-BA9D-FBAB-112D-2DDB5A52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6E1FC-43A1-95FE-A74F-BB460FAD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81833-20DA-1BC8-A484-22B36B134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09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2387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6361" y="1200659"/>
            <a:ext cx="10972800" cy="4306661"/>
          </a:xfrm>
        </p:spPr>
        <p:txBody>
          <a:bodyPr/>
          <a:lstStyle>
            <a:lvl1pPr marL="174621" indent="-17462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="0"/>
            </a:lvl1pPr>
            <a:lvl2pPr marL="341305" indent="-166684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2pPr>
            <a:lvl3pPr marL="515926" indent="-17462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200"/>
            </a:lvl3pPr>
            <a:lvl4pPr marL="688957" indent="-173034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000"/>
            </a:lvl4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938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3BF4-F835-5B93-09CB-F2EED515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65E49-F60F-CB4B-A078-19A8EE903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BE01E-E7C3-15C2-E8A4-F6CB2AAC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E123F-751B-CC87-6521-067E96B9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559E3-9643-163A-5AC9-5C12362E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254-B5C5-5D14-C265-45C11538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45D3-5060-A356-A535-604F30726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595DC-3A9A-636F-C606-B5B1B9B5D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C737A-1D5E-F4CE-C76D-FBEA1374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4A60F-253E-1E89-7786-64A9082B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ED6FC-1510-CAC8-7E18-3735DB7A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AA1C-3FBC-84D7-5D6D-EDB2798C2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AFAE0-CB3F-7452-F3AB-6BC75B7DF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6B8FF-32F0-064C-A2E4-8449BF410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05453-8A50-C403-63F5-33D6C183AE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DC112F-5490-6082-1420-B0586A9E4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B9292-92CB-21C0-349E-6CDEE740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EC59D-6567-EE55-C7DB-8CD5D1138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9AA602-3814-3F00-5D79-D98ADAB9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9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4AF1E-BCE4-D262-2F1F-6A27ED4A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38034-4EA9-EF4F-EC65-AE849F44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5A4A7-02EB-8CD8-1D9B-75A4915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F3ACD-2EA8-5BB9-94CE-F133DF1C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9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A1D059-3293-0A4E-08BD-C1789748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69EE1-A317-BB44-4D68-574D7285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300C5-7CDD-E47E-CA53-78889A4B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5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B631B-F5FF-3AE6-7832-D5FA2E3A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B2607-9033-C2F9-C626-9DA03416B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CC8DD-2CA8-9432-A898-696393BAC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5C0D6-4EE2-82B7-A7B4-04D034DFA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2D3A6-A43A-3D8D-C671-FD566079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65122-971D-6800-C083-F3F6C8088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5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360F-5647-78DB-F59D-6E22C406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CFBC0-0D2A-05A1-D62A-E4A32EF05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8D2B0-63C6-8573-0655-F20AB9B5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15244-1657-C086-224F-BD708E2E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CA88D-0223-90C7-0D98-CE66455D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45C39-1315-8A5D-BC81-843BE31E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AFD52-50DF-1981-7BCB-035CFE4E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7AD6D-8946-82A9-F5CD-2459DD392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5473C-6534-BE6E-703A-031F729D2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4E56-0F1D-448A-953E-F1D7AA32C27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BC96A-AC6C-0EEE-A000-AD32FDF75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71BEB-BB13-E25A-83E9-8D811D9A3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A0BC-5DC4-4863-AE47-3450DEFA5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1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.Text"/>
          <p:cNvSpPr>
            <a:spLocks noGrp="1"/>
          </p:cNvSpPr>
          <p:nvPr>
            <p:ph type="title"/>
          </p:nvPr>
        </p:nvSpPr>
        <p:spPr>
          <a:xfrm>
            <a:off x="706361" y="165387"/>
            <a:ext cx="10972800" cy="553999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531" y="1066099"/>
            <a:ext cx="10972800" cy="430666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6482CD-3860-49F4-83E1-B0A677414114}"/>
              </a:ext>
            </a:extLst>
          </p:cNvPr>
          <p:cNvSpPr txBox="1"/>
          <p:nvPr/>
        </p:nvSpPr>
        <p:spPr>
          <a:xfrm>
            <a:off x="11761696" y="6568615"/>
            <a:ext cx="4303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C5DC991-96C1-5D4F-9ACD-2A1BD3EF596B}" type="slidenum">
              <a:rPr lang="en-US" sz="800" smtClean="0">
                <a:solidFill>
                  <a:srgbClr val="555558"/>
                </a:solidFill>
              </a:rPr>
              <a:t>‹#›</a:t>
            </a:fld>
            <a:endParaRPr lang="en-US" sz="800" dirty="0">
              <a:solidFill>
                <a:srgbClr val="555558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1B81B8-4921-4ED8-83B3-1460A4FC69F2}"/>
              </a:ext>
            </a:extLst>
          </p:cNvPr>
          <p:cNvSpPr txBox="1"/>
          <p:nvPr/>
        </p:nvSpPr>
        <p:spPr>
          <a:xfrm>
            <a:off x="8411939" y="6568615"/>
            <a:ext cx="34968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 2023 Medicaid Adult CAHPS Report -</a:t>
            </a:r>
            <a:endParaRPr lang="en-US" sz="800" b="0" dirty="0"/>
          </a:p>
        </p:txBody>
      </p:sp>
      <p:sp>
        <p:nvSpPr>
          <p:cNvPr id="14" name="PROJECTNAMEHEADER"/>
          <p:cNvSpPr txBox="1"/>
          <p:nvPr/>
        </p:nvSpPr>
        <p:spPr>
          <a:xfrm>
            <a:off x="6949440" y="0"/>
            <a:ext cx="5242560" cy="6096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Magnolia Health</a:t>
            </a:r>
            <a:endParaRPr lang="en-US" sz="1200" b="0" dirty="0"/>
          </a:p>
        </p:txBody>
      </p:sp>
      <p:sp>
        <p:nvSpPr>
          <p:cNvPr id="19" name="PG.Format">
            <a:extLst>
              <a:ext uri="{FF2B5EF4-FFF2-40B4-BE49-F238E27FC236}">
                <a16:creationId xmlns:a16="http://schemas.microsoft.com/office/drawing/2014/main" id="{BB99CF02-1387-4733-BB0B-2B65C63F95FD}"/>
              </a:ext>
            </a:extLst>
          </p:cNvPr>
          <p:cNvSpPr/>
          <p:nvPr userDrawn="1"/>
        </p:nvSpPr>
        <p:spPr>
          <a:xfrm flipV="1">
            <a:off x="0" y="809957"/>
            <a:ext cx="12192000" cy="60959"/>
          </a:xfrm>
          <a:prstGeom prst="rect">
            <a:avLst/>
          </a:prstGeom>
          <a:solidFill>
            <a:srgbClr val="FF00FF"/>
          </a:solidFill>
          <a:ln w="12700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540075"/>
              <a:satOff val="246"/>
              <a:lumOff val="-1176"/>
              <a:alphaOff val="0"/>
            </a:schemeClr>
          </a:fillRef>
          <a:effectRef idx="1">
            <a:schemeClr val="accent2">
              <a:hueOff val="1540075"/>
              <a:satOff val="246"/>
              <a:lumOff val="-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435" tIns="53435" rIns="53435" bIns="53435" numCol="1" spcCol="1270" rtlCol="0" anchor="ctr" anchorCtr="0">
            <a:noAutofit/>
          </a:bodyPr>
          <a:lstStyle/>
          <a:p>
            <a:pPr algn="ctr" defTabSz="40004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kern="1200" dirty="0">
              <a:solidFill>
                <a:srgbClr val="007FC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2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000" kern="1200" cap="small">
          <a:solidFill>
            <a:schemeClr val="bg2">
              <a:lumMod val="10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4621" indent="-174621" algn="l" defTabSz="914377" rtl="0" eaLnBrk="1" latinLnBrk="0" hangingPunct="1">
        <a:spcBef>
          <a:spcPts val="1200"/>
        </a:spcBef>
        <a:buClr>
          <a:srgbClr val="23AE49"/>
        </a:buClr>
        <a:buFont typeface="Arial" panose="020B0604020202020204" pitchFamily="34" charset="0"/>
        <a:buChar char="•"/>
        <a:defRPr sz="16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1305" indent="-166684" algn="l" defTabSz="914377" rtl="0" eaLnBrk="1" latinLnBrk="0" hangingPunct="1">
        <a:spcBef>
          <a:spcPts val="600"/>
        </a:spcBef>
        <a:buClr>
          <a:srgbClr val="23AE49"/>
        </a:buClr>
        <a:buSzPct val="80000"/>
        <a:buFont typeface="Arial" panose="020B0604020202020204" pitchFamily="34" charset="0"/>
        <a:buChar char="•"/>
        <a:defRPr sz="1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6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2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8957" indent="-173034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88998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tabLst>
          <a:tab pos="1312830" algn="l"/>
        </a:tabLst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374740" indent="-285744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598573" indent="-223833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828754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G.Format">
            <a:extLst>
              <a:ext uri="{FF2B5EF4-FFF2-40B4-BE49-F238E27FC236}">
                <a16:creationId xmlns:a16="http://schemas.microsoft.com/office/drawing/2014/main" id="{18B8C51A-B663-44EA-B017-4C324201460D}"/>
              </a:ext>
            </a:extLst>
          </p:cNvPr>
          <p:cNvSpPr txBox="1"/>
          <p:nvPr userDrawn="1"/>
        </p:nvSpPr>
        <p:spPr>
          <a:xfrm>
            <a:off x="103594" y="6509774"/>
            <a:ext cx="3648785" cy="215444"/>
          </a:xfrm>
          <a:prstGeom prst="rect">
            <a:avLst/>
          </a:prstGeom>
          <a:noFill/>
        </p:spPr>
        <p:txBody>
          <a:bodyPr wrap="square" lIns="91440" rIns="0" rtlCol="0" anchor="ctr" anchorCtr="0">
            <a:spAutoFit/>
          </a:bodyPr>
          <a:lstStyle/>
          <a:p>
            <a:pPr algn="l"/>
            <a:r>
              <a:rPr lang="en-US" sz="800" b="0" i="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2024 Press Ganey</a:t>
            </a:r>
            <a:r>
              <a:rPr lang="en-US" sz="800" b="0" i="0" baseline="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 Rights Reserved.</a:t>
            </a:r>
            <a:endParaRPr lang="en-US" sz="800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44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000" kern="1200">
          <a:solidFill>
            <a:srgbClr val="007FC4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4621" indent="-174621" algn="l" defTabSz="914377" rtl="0" eaLnBrk="1" latinLnBrk="0" hangingPunct="1">
        <a:spcBef>
          <a:spcPts val="1200"/>
        </a:spcBef>
        <a:buClr>
          <a:srgbClr val="23AE49"/>
        </a:buClr>
        <a:buFont typeface="Arial" panose="020B0604020202020204" pitchFamily="34" charset="0"/>
        <a:buChar char="•"/>
        <a:defRPr sz="16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1305" indent="-166684" algn="l" defTabSz="914377" rtl="0" eaLnBrk="1" latinLnBrk="0" hangingPunct="1">
        <a:spcBef>
          <a:spcPts val="600"/>
        </a:spcBef>
        <a:buClr>
          <a:srgbClr val="23AE49"/>
        </a:buClr>
        <a:buSzPct val="80000"/>
        <a:buFont typeface="Arial" panose="020B0604020202020204" pitchFamily="34" charset="0"/>
        <a:buChar char="•"/>
        <a:defRPr sz="1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6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2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8957" indent="-173034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88998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tabLst>
          <a:tab pos="1312830" algn="l"/>
        </a:tabLst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374740" indent="-285744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598573" indent="-223833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828754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.Text"/>
          <p:cNvSpPr>
            <a:spLocks noGrp="1"/>
          </p:cNvSpPr>
          <p:nvPr>
            <p:ph type="title"/>
          </p:nvPr>
        </p:nvSpPr>
        <p:spPr>
          <a:xfrm>
            <a:off x="706361" y="165387"/>
            <a:ext cx="10972800" cy="553999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531" y="1066099"/>
            <a:ext cx="10972800" cy="430666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6482CD-3860-49F4-83E1-B0A677414114}"/>
              </a:ext>
            </a:extLst>
          </p:cNvPr>
          <p:cNvSpPr txBox="1"/>
          <p:nvPr/>
        </p:nvSpPr>
        <p:spPr>
          <a:xfrm>
            <a:off x="11761696" y="6568615"/>
            <a:ext cx="4303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C5DC991-96C1-5D4F-9ACD-2A1BD3EF596B}" type="slidenum">
              <a:rPr lang="en-US" sz="800" smtClean="0">
                <a:solidFill>
                  <a:srgbClr val="555558"/>
                </a:solidFill>
              </a:rPr>
              <a:t>‹#›</a:t>
            </a:fld>
            <a:endParaRPr lang="en-US" sz="800" dirty="0">
              <a:solidFill>
                <a:srgbClr val="555558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1B81B8-4921-4ED8-83B3-1460A4FC69F2}"/>
              </a:ext>
            </a:extLst>
          </p:cNvPr>
          <p:cNvSpPr txBox="1"/>
          <p:nvPr/>
        </p:nvSpPr>
        <p:spPr>
          <a:xfrm>
            <a:off x="8411939" y="6568615"/>
            <a:ext cx="34968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 2023 Medicaid Child CAHPS Report -</a:t>
            </a:r>
            <a:endParaRPr lang="en-US" sz="800" b="0" dirty="0"/>
          </a:p>
        </p:txBody>
      </p:sp>
      <p:sp>
        <p:nvSpPr>
          <p:cNvPr id="14" name="PROJECTNAMEHEADER"/>
          <p:cNvSpPr txBox="1"/>
          <p:nvPr/>
        </p:nvSpPr>
        <p:spPr>
          <a:xfrm>
            <a:off x="6949440" y="0"/>
            <a:ext cx="5242560" cy="6096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r"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Magnolia Health</a:t>
            </a:r>
            <a:endParaRPr lang="en-US" sz="1200" b="0" dirty="0"/>
          </a:p>
        </p:txBody>
      </p:sp>
      <p:sp>
        <p:nvSpPr>
          <p:cNvPr id="19" name="PG.Format">
            <a:extLst>
              <a:ext uri="{FF2B5EF4-FFF2-40B4-BE49-F238E27FC236}">
                <a16:creationId xmlns:a16="http://schemas.microsoft.com/office/drawing/2014/main" id="{BB99CF02-1387-4733-BB0B-2B65C63F95FD}"/>
              </a:ext>
            </a:extLst>
          </p:cNvPr>
          <p:cNvSpPr/>
          <p:nvPr userDrawn="1"/>
        </p:nvSpPr>
        <p:spPr>
          <a:xfrm flipV="1">
            <a:off x="0" y="809957"/>
            <a:ext cx="12192000" cy="60959"/>
          </a:xfrm>
          <a:prstGeom prst="rect">
            <a:avLst/>
          </a:prstGeom>
          <a:solidFill>
            <a:srgbClr val="FF00FF"/>
          </a:solidFill>
          <a:ln w="12700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540075"/>
              <a:satOff val="246"/>
              <a:lumOff val="-1176"/>
              <a:alphaOff val="0"/>
            </a:schemeClr>
          </a:fillRef>
          <a:effectRef idx="1">
            <a:schemeClr val="accent2">
              <a:hueOff val="1540075"/>
              <a:satOff val="246"/>
              <a:lumOff val="-11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435" tIns="53435" rIns="53435" bIns="53435" numCol="1" spcCol="1270" rtlCol="0" anchor="ctr" anchorCtr="0">
            <a:noAutofit/>
          </a:bodyPr>
          <a:lstStyle/>
          <a:p>
            <a:pPr algn="ctr" defTabSz="40004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kern="1200" dirty="0">
              <a:solidFill>
                <a:srgbClr val="007FC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000" kern="1200" cap="small">
          <a:solidFill>
            <a:schemeClr val="bg2">
              <a:lumMod val="10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4621" indent="-174621" algn="l" defTabSz="914377" rtl="0" eaLnBrk="1" latinLnBrk="0" hangingPunct="1">
        <a:spcBef>
          <a:spcPts val="1200"/>
        </a:spcBef>
        <a:buClr>
          <a:srgbClr val="23AE49"/>
        </a:buClr>
        <a:buFont typeface="Arial" panose="020B0604020202020204" pitchFamily="34" charset="0"/>
        <a:buChar char="•"/>
        <a:defRPr sz="16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1305" indent="-166684" algn="l" defTabSz="914377" rtl="0" eaLnBrk="1" latinLnBrk="0" hangingPunct="1">
        <a:spcBef>
          <a:spcPts val="600"/>
        </a:spcBef>
        <a:buClr>
          <a:srgbClr val="23AE49"/>
        </a:buClr>
        <a:buSzPct val="80000"/>
        <a:buFont typeface="Arial" panose="020B0604020202020204" pitchFamily="34" charset="0"/>
        <a:buChar char="•"/>
        <a:defRPr sz="1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6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2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8957" indent="-173034" algn="l" defTabSz="914377" rtl="0" eaLnBrk="1" latinLnBrk="0" hangingPunct="1">
        <a:spcBef>
          <a:spcPct val="20000"/>
        </a:spcBef>
        <a:buClr>
          <a:srgbClr val="23AE49"/>
        </a:buClr>
        <a:buFont typeface="Arial" panose="020B0604020202020204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4621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88998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tabLst>
          <a:tab pos="1312830" algn="l"/>
        </a:tabLst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374740" indent="-285744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598573" indent="-223833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828754" indent="-230182" algn="l" defTabSz="914377" rtl="0" eaLnBrk="1" latinLnBrk="0" hangingPunct="1">
        <a:spcBef>
          <a:spcPct val="20000"/>
        </a:spcBef>
        <a:buClr>
          <a:srgbClr val="23AE49"/>
        </a:buClr>
        <a:buFont typeface="Arial" pitchFamily="34" charset="0"/>
        <a:buChar char="•"/>
        <a:defRPr sz="1100" kern="1200">
          <a:solidFill>
            <a:srgbClr val="6969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8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104C1DE5-0CDE-46BC-BDA0-BA2FCDCC4D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1547" y="1974195"/>
            <a:ext cx="8260678" cy="15185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7FC4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MY 2023 CAHPS</a:t>
            </a:r>
            <a:r>
              <a:rPr kumimoji="0" lang="en-US" sz="3200" b="1" i="0" u="none" strike="noStrike" kern="1200" cap="small" spc="0" normalizeH="0" baseline="300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®</a:t>
            </a: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Medicaid Adult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5.1H Survey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FF0B4B4-B83E-4475-AD87-AD2F1C54F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547" y="3907375"/>
            <a:ext cx="8813253" cy="480131"/>
          </a:xfrm>
        </p:spPr>
        <p:txBody>
          <a:bodyPr/>
          <a:lstStyle/>
          <a:p>
            <a:pPr defTabSz="914377">
              <a:spcBef>
                <a:spcPts val="1200"/>
              </a:spcBef>
              <a:buClr>
                <a:srgbClr val="23AE49"/>
              </a:buClr>
              <a:defRPr/>
            </a:pPr>
            <a:r>
              <a:rPr lang="en-US" sz="2800" b="1" cap="small" dirty="0">
                <a:latin typeface="Arial" panose="020B0604020202020204" pitchFamily="34" charset="0"/>
                <a:cs typeface="Arial" panose="020B0604020202020204" pitchFamily="34" charset="0"/>
              </a:rPr>
              <a:t>Magnolia Health (Centene MS)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72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.Text">
            <a:extLst>
              <a:ext uri="{FF2B5EF4-FFF2-40B4-BE49-F238E27FC236}">
                <a16:creationId xmlns:a16="http://schemas.microsoft.com/office/drawing/2014/main" id="{D31F04E8-0558-4AE9-B161-03B27C29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cap="small" dirty="0"/>
              <a:t>2024 Dashboard</a:t>
            </a:r>
            <a:br>
              <a:rPr lang="en-US" cap="small" dirty="0"/>
            </a:br>
            <a:r>
              <a:rPr lang="en-US" sz="1400" i="1" cap="small" dirty="0"/>
              <a:t>Medicaid Adult</a:t>
            </a:r>
          </a:p>
        </p:txBody>
      </p:sp>
      <p:pic>
        <p:nvPicPr>
          <p:cNvPr id="32" name="Picture 31" descr="A set of two oval speech bubbles.">
            <a:extLst>
              <a:ext uri="{FF2B5EF4-FFF2-40B4-BE49-F238E27FC236}">
                <a16:creationId xmlns:a16="http://schemas.microsoft.com/office/drawing/2014/main" id="{C5C15A34-5502-4747-99E4-BA62CA3D58BC}"/>
              </a:ext>
            </a:extLst>
          </p:cNvPr>
          <p:cNvPicPr>
            <a:picLocks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57" y="985859"/>
            <a:ext cx="679839" cy="553999"/>
          </a:xfrm>
          <a:prstGeom prst="rect">
            <a:avLst/>
          </a:prstGeom>
        </p:spPr>
      </p:pic>
      <p:sp>
        <p:nvSpPr>
          <p:cNvPr id="31" name="COMPLETES.TEXTBOX">
            <a:extLst>
              <a:ext uri="{FF2B5EF4-FFF2-40B4-BE49-F238E27FC236}">
                <a16:creationId xmlns:a16="http://schemas.microsoft.com/office/drawing/2014/main" id="{624583E2-0EF8-434D-8F70-4746C2E0529A}"/>
              </a:ext>
            </a:extLst>
          </p:cNvPr>
          <p:cNvSpPr txBox="1"/>
          <p:nvPr/>
        </p:nvSpPr>
        <p:spPr>
          <a:xfrm>
            <a:off x="208964" y="1595687"/>
            <a:ext cx="1309825" cy="128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1" i="0" u="none" strike="noStrike" kern="1200" cap="none" spc="0" normalizeH="0" baseline="0" noProof="0" dirty="0">
                <a:ln>
                  <a:noFill/>
                </a:ln>
                <a:solidFill>
                  <a:srgbClr val="499BC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277</a:t>
            </a:r>
          </a:p>
          <a:p>
            <a:pPr marL="0" marR="0" lvl="0" indent="0" algn="ctr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2D2D2A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Completed surveys</a:t>
            </a:r>
          </a:p>
        </p:txBody>
      </p:sp>
      <p:sp>
        <p:nvSpPr>
          <p:cNvPr id="25" name="RR.TEXTBOX">
            <a:extLst>
              <a:ext uri="{FF2B5EF4-FFF2-40B4-BE49-F238E27FC236}">
                <a16:creationId xmlns:a16="http://schemas.microsoft.com/office/drawing/2014/main" id="{351D8E52-A163-42D8-9B78-F41F6483719B}"/>
              </a:ext>
            </a:extLst>
          </p:cNvPr>
          <p:cNvSpPr txBox="1"/>
          <p:nvPr/>
        </p:nvSpPr>
        <p:spPr>
          <a:xfrm>
            <a:off x="283308" y="2402632"/>
            <a:ext cx="1161137" cy="10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1" i="0" u="none" strike="noStrike" kern="1200" cap="none" spc="0" normalizeH="0" baseline="0" noProof="0" dirty="0">
                <a:ln>
                  <a:noFill/>
                </a:ln>
                <a:solidFill>
                  <a:srgbClr val="499BC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16.1%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2D2D2A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Response Rate</a:t>
            </a:r>
          </a:p>
        </p:txBody>
      </p:sp>
      <p:sp>
        <p:nvSpPr>
          <p:cNvPr id="20" name="Content Placeholder 9">
            <a:extLst>
              <a:ext uri="{FF2B5EF4-FFF2-40B4-BE49-F238E27FC236}">
                <a16:creationId xmlns:a16="http://schemas.microsoft.com/office/drawing/2014/main" id="{B35D0B72-0722-4DF2-8B85-14E310AB7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748" y="3158403"/>
            <a:ext cx="1592860" cy="3056130"/>
          </a:xfrm>
          <a:solidFill>
            <a:srgbClr val="F2F2F2"/>
          </a:solidFill>
        </p:spPr>
        <p:txBody>
          <a:bodyPr lIns="90000" tIns="46800" rIns="90000" bIns="46800" anchor="ctr" anchorCtr="0">
            <a:normAutofit fontScale="40000" lnSpcReduction="20000"/>
          </a:bodyPr>
          <a:lstStyle/>
          <a:p>
            <a:pPr marL="0" marR="0" indent="0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Stars: </a:t>
            </a: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PG </a:t>
            </a:r>
            <a:r>
              <a:rPr lang="en-US" sz="2000" b="1" i="0" u="none" strike="noStrike" kern="1200" dirty="0">
                <a:solidFill>
                  <a:srgbClr val="D02D00"/>
                </a:solidFill>
                <a:effectLst/>
                <a:latin typeface="+mn-lt"/>
              </a:rPr>
              <a:t>Estimated</a:t>
            </a: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 NCQA Rating</a:t>
            </a:r>
          </a:p>
          <a:p>
            <a:pPr marL="0" marR="0" indent="0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  </a:t>
            </a:r>
            <a:r>
              <a:rPr lang="en-US" sz="2000" b="0" i="1" u="none" strike="noStrike" kern="1200" dirty="0">
                <a:solidFill>
                  <a:srgbClr val="6B6F72"/>
                </a:solidFill>
                <a:effectLst/>
                <a:latin typeface="+mn-lt"/>
              </a:rPr>
              <a:t>NA = Denominator &lt; 100</a:t>
            </a:r>
            <a:endParaRPr lang="en-IN" sz="2000" b="0" i="0" u="none" strike="noStrike" dirty="0"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indent="0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Scores</a:t>
            </a: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: All scores displayed are Summary Rate Scores</a:t>
            </a:r>
            <a:endParaRPr lang="en-IN" sz="2000" b="0" i="0" u="none" strike="noStrike" dirty="0">
              <a:effectLst/>
              <a:latin typeface="+mn-lt"/>
            </a:endParaRPr>
          </a:p>
          <a:p>
            <a:pPr marL="173736" marR="0" indent="-173736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Rating: % 9 or 10</a:t>
            </a:r>
            <a:endParaRPr lang="en-IN" sz="2000" b="0" i="0" u="none" strike="noStrike" dirty="0">
              <a:effectLst/>
              <a:latin typeface="+mn-lt"/>
            </a:endParaRPr>
          </a:p>
          <a:p>
            <a:pPr marL="173736" marR="0" indent="-173736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Composites: % Usually or Always</a:t>
            </a:r>
            <a:endParaRPr lang="en-IN" sz="2000" b="0" i="0" u="none" strike="noStrike" dirty="0">
              <a:effectLst/>
              <a:latin typeface="+mn-lt"/>
            </a:endParaRPr>
          </a:p>
          <a:p>
            <a:pPr marL="173736" marR="0" indent="-173736" algn="l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Smoking: % Always, Usually, or Sometimes</a:t>
            </a:r>
            <a:endParaRPr lang="en-IN" sz="2000" b="0" i="0" u="none" strike="noStrike" dirty="0"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Significance Testing: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score is significantly</a:t>
            </a:r>
          </a:p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higher/lower than 2023 (  </a:t>
            </a:r>
            <a:r>
              <a:rPr lang="en-US" sz="2000" dirty="0"/>
              <a:t>/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or 2022 (  </a:t>
            </a:r>
            <a:r>
              <a:rPr lang="en-US" sz="2000" dirty="0"/>
              <a:t>/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Percentiles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Based on the 2024 PG Book of Business</a:t>
            </a: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Plan Key Driver Classification: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Details can be found in the KDA section.</a:t>
            </a:r>
            <a:endParaRPr lang="en-IN" dirty="0"/>
          </a:p>
        </p:txBody>
      </p:sp>
      <p:pic>
        <p:nvPicPr>
          <p:cNvPr id="11" name="Picture 10" descr="An icon of an arrow pointing up depicting higher score.">
            <a:extLst>
              <a:ext uri="{FF2B5EF4-FFF2-40B4-BE49-F238E27FC236}">
                <a16:creationId xmlns:a16="http://schemas.microsoft.com/office/drawing/2014/main" id="{3397BDA5-7B46-4CE9-9B32-E6B284B3F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546" y="4913576"/>
            <a:ext cx="57084" cy="96794"/>
          </a:xfrm>
          <a:prstGeom prst="rect">
            <a:avLst/>
          </a:prstGeom>
        </p:spPr>
      </p:pic>
      <p:pic>
        <p:nvPicPr>
          <p:cNvPr id="14" name="Picture 13" descr="An icon of an arrow pointing down depicting lower score.">
            <a:extLst>
              <a:ext uri="{FF2B5EF4-FFF2-40B4-BE49-F238E27FC236}">
                <a16:creationId xmlns:a16="http://schemas.microsoft.com/office/drawing/2014/main" id="{27E360CE-60F7-431B-A30F-5F91BC6383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361" y="4917971"/>
            <a:ext cx="57084" cy="88004"/>
          </a:xfrm>
          <a:prstGeom prst="rect">
            <a:avLst/>
          </a:prstGeom>
        </p:spPr>
      </p:pic>
      <p:pic>
        <p:nvPicPr>
          <p:cNvPr id="7" name="Picture 6" descr="An icon of page up depicting higher score in 2022.">
            <a:extLst>
              <a:ext uri="{FF2B5EF4-FFF2-40B4-BE49-F238E27FC236}">
                <a16:creationId xmlns:a16="http://schemas.microsoft.com/office/drawing/2014/main" id="{FC008EEF-2F97-45DB-AB32-0BCA511853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74" y="5040540"/>
            <a:ext cx="57084" cy="86867"/>
          </a:xfrm>
          <a:prstGeom prst="rect">
            <a:avLst/>
          </a:prstGeom>
        </p:spPr>
      </p:pic>
      <p:pic>
        <p:nvPicPr>
          <p:cNvPr id="27" name="Picture 26" descr="An icon of page down depicting lower score in 2022.">
            <a:extLst>
              <a:ext uri="{FF2B5EF4-FFF2-40B4-BE49-F238E27FC236}">
                <a16:creationId xmlns:a16="http://schemas.microsoft.com/office/drawing/2014/main" id="{87DC1DC7-2BB1-4E56-807F-FC5985F0E2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62" y="5040539"/>
            <a:ext cx="57084" cy="89349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D2C804-E52F-4CCD-B3A8-AA47DF02B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223583"/>
              </p:ext>
            </p:extLst>
          </p:nvPr>
        </p:nvGraphicFramePr>
        <p:xfrm>
          <a:off x="1803633" y="913072"/>
          <a:ext cx="10287000" cy="5678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1575315067"/>
                    </a:ext>
                  </a:extLst>
                </a:gridCol>
                <a:gridCol w="9966960">
                  <a:extLst>
                    <a:ext uri="{9D8B030D-6E8A-4147-A177-3AD203B41FA5}">
                      <a16:colId xmlns:a16="http://schemas.microsoft.com/office/drawing/2014/main" val="334841739"/>
                    </a:ext>
                  </a:extLst>
                </a:gridCol>
              </a:tblGrid>
              <a:tr h="31089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Accreditation Measures</a:t>
                      </a:r>
                    </a:p>
                  </a:txBody>
                  <a:tcPr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49351"/>
                  </a:ext>
                </a:extLst>
              </a:tr>
              <a:tr h="256946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Other Measures</a:t>
                      </a:r>
                    </a:p>
                  </a:txBody>
                  <a:tcPr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93331"/>
                  </a:ext>
                </a:extLst>
              </a:tr>
            </a:tbl>
          </a:graphicData>
        </a:graphic>
      </p:graphicFrame>
      <p:graphicFrame>
        <p:nvGraphicFramePr>
          <p:cNvPr id="13" name="1_DASHTABLE">
            <a:extLst>
              <a:ext uri="{FF2B5EF4-FFF2-40B4-BE49-F238E27FC236}">
                <a16:creationId xmlns:a16="http://schemas.microsoft.com/office/drawing/2014/main" id="{7E24DB9D-FE55-4E86-97AC-8B7A09376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80825"/>
              </p:ext>
            </p:extLst>
          </p:nvPr>
        </p:nvGraphicFramePr>
        <p:xfrm>
          <a:off x="2268672" y="950976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000927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8545376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Plan   </a:t>
                      </a:r>
                      <a:r>
                        <a:rPr lang="en-US" sz="1900" b="0" i="0" u="none" strike="noStrike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</a:rPr>
                        <a:t>êêêê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Health Plan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65.2%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5" name="2_DASHTABLE">
            <a:extLst>
              <a:ext uri="{FF2B5EF4-FFF2-40B4-BE49-F238E27FC236}">
                <a16:creationId xmlns:a16="http://schemas.microsoft.com/office/drawing/2014/main" id="{418EFF3D-E81D-438C-A772-4092F4624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906243"/>
              </p:ext>
            </p:extLst>
          </p:nvPr>
        </p:nvGraphicFramePr>
        <p:xfrm>
          <a:off x="2268672" y="1740408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70348232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028317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Care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Health Care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56.0%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23" name="10_DASHTABLE">
            <a:extLst>
              <a:ext uri="{FF2B5EF4-FFF2-40B4-BE49-F238E27FC236}">
                <a16:creationId xmlns:a16="http://schemas.microsoft.com/office/drawing/2014/main" id="{3FE5228C-2478-4C53-A3F1-9C315B7FE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479664"/>
              </p:ext>
            </p:extLst>
          </p:nvPr>
        </p:nvGraphicFramePr>
        <p:xfrm>
          <a:off x="2268672" y="252984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98321862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8123097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Personal Doctor</a:t>
                      </a: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êêêêê</a:t>
                      </a:r>
                      <a:endParaRPr lang="en-US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Personal Doctor</a:t>
                      </a:r>
                    </a:p>
                  </a:txBody>
                  <a:tcPr marL="6096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81.5%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pic>
        <p:nvPicPr>
          <p:cNvPr id="5" name="Picture 4" descr="An icon of page up depicting higher score in 2022.">
            <a:extLst>
              <a:ext uri="{FF2B5EF4-FFF2-40B4-BE49-F238E27FC236}">
                <a16:creationId xmlns:a16="http://schemas.microsoft.com/office/drawing/2014/main" id="{AD4E5ABE-65E5-41A7-B8F3-5C55B79E14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185" y="2914651"/>
            <a:ext cx="65263" cy="117474"/>
          </a:xfrm>
          <a:prstGeom prst="rect">
            <a:avLst/>
          </a:prstGeom>
        </p:spPr>
      </p:pic>
      <p:graphicFrame>
        <p:nvGraphicFramePr>
          <p:cNvPr id="26" name="9_DASHTABLE">
            <a:extLst>
              <a:ext uri="{FF2B5EF4-FFF2-40B4-BE49-F238E27FC236}">
                <a16:creationId xmlns:a16="http://schemas.microsoft.com/office/drawing/2014/main" id="{4C62CF8F-7A21-44BC-B384-10424B4FA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321019"/>
              </p:ext>
            </p:extLst>
          </p:nvPr>
        </p:nvGraphicFramePr>
        <p:xfrm>
          <a:off x="2268672" y="3319272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3118609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6936548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Advised to Quit Smoking: 2YR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Advised to Quit Smoking: 2YR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76.3%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7" name="3_DASHTABLE">
            <a:extLst>
              <a:ext uri="{FF2B5EF4-FFF2-40B4-BE49-F238E27FC236}">
                <a16:creationId xmlns:a16="http://schemas.microsoft.com/office/drawing/2014/main" id="{C5CA6F40-13AF-4CBE-B49D-DA1B7B669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229564"/>
              </p:ext>
            </p:extLst>
          </p:nvPr>
        </p:nvGraphicFramePr>
        <p:xfrm>
          <a:off x="7219728" y="95097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1549397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959992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Needed Care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87.0%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Q9. Getting care, tests, or treatment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87.3%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Q20. Getting specialist appointment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86.8%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4_DASHTABLE">
            <a:extLst>
              <a:ext uri="{FF2B5EF4-FFF2-40B4-BE49-F238E27FC236}">
                <a16:creationId xmlns:a16="http://schemas.microsoft.com/office/drawing/2014/main" id="{C3A3572C-382E-475E-BBA3-A1EF919CE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0137"/>
              </p:ext>
            </p:extLst>
          </p:nvPr>
        </p:nvGraphicFramePr>
        <p:xfrm>
          <a:off x="7219728" y="213969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35423632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4788343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Care Quickly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83.9%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Q4. Getting urgent care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83.5%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Q6. Getting routine care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84.4%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11_DASHTABLE">
            <a:extLst>
              <a:ext uri="{FF2B5EF4-FFF2-40B4-BE49-F238E27FC236}">
                <a16:creationId xmlns:a16="http://schemas.microsoft.com/office/drawing/2014/main" id="{2ECCE2F1-742B-4F6F-A8A5-E4DFE6159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92223"/>
              </p:ext>
            </p:extLst>
          </p:nvPr>
        </p:nvGraphicFramePr>
        <p:xfrm>
          <a:off x="2268672" y="411480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31669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818409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Specialist 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Specialist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76.0%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6" name="7_DASHTABLE">
            <a:extLst>
              <a:ext uri="{FF2B5EF4-FFF2-40B4-BE49-F238E27FC236}">
                <a16:creationId xmlns:a16="http://schemas.microsoft.com/office/drawing/2014/main" id="{5A71CF3B-9A58-4DF6-8EF1-73DA0B09E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98443"/>
              </p:ext>
            </p:extLst>
          </p:nvPr>
        </p:nvGraphicFramePr>
        <p:xfrm>
          <a:off x="2268672" y="475488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437868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0880570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Coordination of Care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Coordination of Care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88.4%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29" name="6_DASHTABLE">
            <a:extLst>
              <a:ext uri="{FF2B5EF4-FFF2-40B4-BE49-F238E27FC236}">
                <a16:creationId xmlns:a16="http://schemas.microsoft.com/office/drawing/2014/main" id="{415D3314-56C8-4960-8CE6-109C78D96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00332"/>
              </p:ext>
            </p:extLst>
          </p:nvPr>
        </p:nvGraphicFramePr>
        <p:xfrm>
          <a:off x="2268672" y="538581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1549397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959992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Customer Service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86.6%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Q24. Provided information or help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81.0%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Q25. Treated with courtesy and respect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92.3%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4" name="14_DASHTABLE">
            <a:extLst>
              <a:ext uri="{FF2B5EF4-FFF2-40B4-BE49-F238E27FC236}">
                <a16:creationId xmlns:a16="http://schemas.microsoft.com/office/drawing/2014/main" id="{87F75562-FE09-4639-90E5-A8DF66AF1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80678"/>
              </p:ext>
            </p:extLst>
          </p:nvPr>
        </p:nvGraphicFramePr>
        <p:xfrm>
          <a:off x="7219728" y="411480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3118609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6936548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Ease of Filling Out Forms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Ease of Filling Out Forms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93.4%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pic>
        <p:nvPicPr>
          <p:cNvPr id="6" name="Picture 5" descr="An icon of page down depicting lower score in 2022.">
            <a:extLst>
              <a:ext uri="{FF2B5EF4-FFF2-40B4-BE49-F238E27FC236}">
                <a16:creationId xmlns:a16="http://schemas.microsoft.com/office/drawing/2014/main" id="{89F1CD46-5745-4070-8B58-36D54EE47E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74" y="4513173"/>
            <a:ext cx="74846" cy="96576"/>
          </a:xfrm>
          <a:prstGeom prst="rect">
            <a:avLst/>
          </a:prstGeom>
        </p:spPr>
      </p:pic>
      <p:graphicFrame>
        <p:nvGraphicFramePr>
          <p:cNvPr id="24" name="12_DASHTABLE">
            <a:extLst>
              <a:ext uri="{FF2B5EF4-FFF2-40B4-BE49-F238E27FC236}">
                <a16:creationId xmlns:a16="http://schemas.microsoft.com/office/drawing/2014/main" id="{65F17027-1D98-4CF8-9B64-D770141F0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97001"/>
              </p:ext>
            </p:extLst>
          </p:nvPr>
        </p:nvGraphicFramePr>
        <p:xfrm>
          <a:off x="7219728" y="4754880"/>
          <a:ext cx="4754880" cy="167335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81830795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145143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How Well Doctors Communicate 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92.8%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Q12. Dr. explained things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91.2%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Q13. Dr. listened carefully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94.7%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Q14. Dr. showed respect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94.2%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Q15. Dr. spent enough time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91.2%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58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.Text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Measure Summary</a:t>
            </a:r>
            <a:br>
              <a:rPr lang="en-US" dirty="0"/>
            </a:br>
            <a:r>
              <a:rPr lang="en-US" sz="1400" i="1" dirty="0"/>
              <a:t>Medicaid Adult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60EA9A-20FA-4BC9-827A-0358178DD1E4}"/>
              </a:ext>
            </a:extLst>
          </p:cNvPr>
          <p:cNvSpPr txBox="1"/>
          <p:nvPr/>
        </p:nvSpPr>
        <p:spPr>
          <a:xfrm>
            <a:off x="152399" y="955718"/>
            <a:ext cx="8879576" cy="57240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53338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small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+mn-cs"/>
              </a:rPr>
              <a:t>Top Three 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+mn-cs"/>
              </a:rPr>
              <a:t>Performing Measures</a:t>
            </a:r>
            <a:endParaRPr kumimoji="0" lang="en-US" sz="2133" b="0" i="0" u="none" strike="noStrike" kern="1200" cap="none" spc="0" normalizeH="0" baseline="0" noProof="0" dirty="0">
              <a:ln>
                <a:noFill/>
              </a:ln>
              <a:solidFill>
                <a:srgbClr val="203E57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5555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Your plan’s percentile rankings for these measures were the highest compared to the 2024 PG Book of Business.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D5D5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11" name="ES_TOP3.HEDIS.TABLE">
            <a:extLst>
              <a:ext uri="{FF2B5EF4-FFF2-40B4-BE49-F238E27FC236}">
                <a16:creationId xmlns:a16="http://schemas.microsoft.com/office/drawing/2014/main" id="{D908DA07-7673-4653-B689-9E77504EB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368248"/>
              </p:ext>
            </p:extLst>
          </p:nvPr>
        </p:nvGraphicFramePr>
        <p:xfrm>
          <a:off x="126688" y="1559639"/>
          <a:ext cx="11938625" cy="2004730"/>
        </p:xfrm>
        <a:graphic>
          <a:graphicData uri="http://schemas.openxmlformats.org/drawingml/2006/table">
            <a:tbl>
              <a:tblPr firstRow="1"/>
              <a:tblGrid>
                <a:gridCol w="235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421159093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1696984243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3687">
                  <a:extLst>
                    <a:ext uri="{9D8B030D-6E8A-4147-A177-3AD203B41FA5}">
                      <a16:colId xmlns:a16="http://schemas.microsoft.com/office/drawing/2014/main" val="144912799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3737276227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8010"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MEASURE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</a:t>
                      </a:r>
                    </a:p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Valid 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 SUMMARY RATE 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 QC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PG </a:t>
                      </a:r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BoB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58866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488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Rating of Personal Doctor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9 or 10)</a:t>
                      </a:r>
                      <a:endParaRPr lang="en-US" sz="105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81.5%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67.9%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70.3%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Specialist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9 or 10)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</a:rPr>
                        <a:t>96^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66.2%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Needed Care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81.0%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82.1%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" name="Picture 20" descr="An icon of caret.">
            <a:extLst>
              <a:ext uri="{FF2B5EF4-FFF2-40B4-BE49-F238E27FC236}">
                <a16:creationId xmlns:a16="http://schemas.microsoft.com/office/drawing/2014/main" id="{42CBA3C1-6C25-46A9-92E4-093272056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671" y="2823369"/>
            <a:ext cx="75717" cy="89078"/>
          </a:xfrm>
          <a:prstGeom prst="rect">
            <a:avLst/>
          </a:prstGeom>
        </p:spPr>
      </p:pic>
      <p:pic>
        <p:nvPicPr>
          <p:cNvPr id="13" name="Picture 12" descr="An icon of an arrow pointing up depicting higher benchmark score.">
            <a:extLst>
              <a:ext uri="{FF2B5EF4-FFF2-40B4-BE49-F238E27FC236}">
                <a16:creationId xmlns:a16="http://schemas.microsoft.com/office/drawing/2014/main" id="{648E2D25-B9CF-4C74-A210-0DD64F1032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635" y="2358231"/>
            <a:ext cx="137009" cy="128590"/>
          </a:xfrm>
          <a:prstGeom prst="rect">
            <a:avLst/>
          </a:prstGeom>
        </p:spPr>
      </p:pic>
      <p:pic>
        <p:nvPicPr>
          <p:cNvPr id="14" name="Picture 13" descr="An icon of an arrow pointing up depicting higher benchmark score.">
            <a:extLst>
              <a:ext uri="{FF2B5EF4-FFF2-40B4-BE49-F238E27FC236}">
                <a16:creationId xmlns:a16="http://schemas.microsoft.com/office/drawing/2014/main" id="{E5A51397-DBDB-46A9-93C3-D23A21EA7F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285" y="2828131"/>
            <a:ext cx="137009" cy="128590"/>
          </a:xfrm>
          <a:prstGeom prst="rect">
            <a:avLst/>
          </a:prstGeom>
        </p:spPr>
      </p:pic>
      <p:pic>
        <p:nvPicPr>
          <p:cNvPr id="15" name="Picture 14" descr="An icon of an arrow pointing up depicting higher benchmark score.">
            <a:extLst>
              <a:ext uri="{FF2B5EF4-FFF2-40B4-BE49-F238E27FC236}">
                <a16:creationId xmlns:a16="http://schemas.microsoft.com/office/drawing/2014/main" id="{D3E10908-EC56-4EEE-A7DF-ABFB6569C3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460" y="3282156"/>
            <a:ext cx="137009" cy="128590"/>
          </a:xfrm>
          <a:prstGeom prst="rect">
            <a:avLst/>
          </a:prstGeom>
        </p:spPr>
      </p:pic>
      <p:pic>
        <p:nvPicPr>
          <p:cNvPr id="16" name="Picture 15" descr="An icon of an arrow pointing up depicting higher benchmark score.">
            <a:extLst>
              <a:ext uri="{FF2B5EF4-FFF2-40B4-BE49-F238E27FC236}">
                <a16:creationId xmlns:a16="http://schemas.microsoft.com/office/drawing/2014/main" id="{0D1D8D0E-4FBB-487D-9CE6-BDFCE93FB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747" y="2364583"/>
            <a:ext cx="137009" cy="128590"/>
          </a:xfrm>
          <a:prstGeom prst="rect">
            <a:avLst/>
          </a:prstGeom>
        </p:spPr>
      </p:pic>
      <p:pic>
        <p:nvPicPr>
          <p:cNvPr id="17" name="Picture 16" descr="An icon of an arrow pointing up depicting higher benchmark score.">
            <a:extLst>
              <a:ext uri="{FF2B5EF4-FFF2-40B4-BE49-F238E27FC236}">
                <a16:creationId xmlns:a16="http://schemas.microsoft.com/office/drawing/2014/main" id="{7F2ED442-3061-4157-8F8A-E117790533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128" y="3279775"/>
            <a:ext cx="137009" cy="1285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A06CB2-1931-4DF1-8B67-CAC60F8E4D51}"/>
              </a:ext>
            </a:extLst>
          </p:cNvPr>
          <p:cNvSpPr txBox="1"/>
          <p:nvPr/>
        </p:nvSpPr>
        <p:spPr>
          <a:xfrm>
            <a:off x="152399" y="3747035"/>
            <a:ext cx="8879576" cy="57240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53338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small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+mn-cs"/>
              </a:rPr>
              <a:t>Bottom Three 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Roboto" panose="020B0604020202020204" charset="0"/>
                <a:ea typeface="Roboto" panose="020B0604020202020204" charset="0"/>
                <a:cs typeface="+mn-cs"/>
              </a:rPr>
              <a:t>Performing Measures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203E5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5555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Your plan’s percentile rankings for these measures were the lowest compared to the 2024 PG Book of Business.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D5D5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12" name="ES_BOT3.HEDIS.TABLE">
            <a:extLst>
              <a:ext uri="{FF2B5EF4-FFF2-40B4-BE49-F238E27FC236}">
                <a16:creationId xmlns:a16="http://schemas.microsoft.com/office/drawing/2014/main" id="{291540D2-41A3-4B99-A71A-A5D3EDF0B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428205"/>
              </p:ext>
            </p:extLst>
          </p:nvPr>
        </p:nvGraphicFramePr>
        <p:xfrm>
          <a:off x="126688" y="4330591"/>
          <a:ext cx="11938625" cy="2021840"/>
        </p:xfrm>
        <a:graphic>
          <a:graphicData uri="http://schemas.openxmlformats.org/drawingml/2006/table">
            <a:tbl>
              <a:tblPr firstRow="1"/>
              <a:tblGrid>
                <a:gridCol w="235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421159093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1696984243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3687">
                  <a:extLst>
                    <a:ext uri="{9D8B030D-6E8A-4147-A177-3AD203B41FA5}">
                      <a16:colId xmlns:a16="http://schemas.microsoft.com/office/drawing/2014/main" val="44918407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3737276227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5120"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MEASURE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</a:t>
                      </a:r>
                    </a:p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Valid 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 SUMMARY RATE 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 QC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PG </a:t>
                      </a:r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BoB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58866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488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How Well Doctors Communicate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91.7%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92.8%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93.2%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Care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9 or 10)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58.9%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55.7%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57.3%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Customer Service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86.6%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89.2%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89.8%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igFootnote">
            <a:extLst>
              <a:ext uri="{FF2B5EF4-FFF2-40B4-BE49-F238E27FC236}">
                <a16:creationId xmlns:a16="http://schemas.microsoft.com/office/drawing/2014/main" id="{95CDDB83-C529-4CED-B0EE-FA3F4F9EE4FA}"/>
              </a:ext>
            </a:extLst>
          </p:cNvPr>
          <p:cNvSpPr txBox="1"/>
          <p:nvPr/>
        </p:nvSpPr>
        <p:spPr>
          <a:xfrm>
            <a:off x="1524" y="6365718"/>
            <a:ext cx="12188952" cy="226479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lIns="121920" tIns="36576" rIns="0" rtlCol="0" anchor="t">
            <a:noAutofit/>
          </a:bodyPr>
          <a:lstStyle/>
          <a:p>
            <a:pPr marL="287338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67"/>
              </a:spcAft>
              <a:buClrTx/>
              <a:buSzTx/>
              <a:buFontTx/>
              <a:buNone/>
              <a:tabLst>
                <a:tab pos="1258888" algn="l"/>
              </a:tabLst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203E5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Significance Testing: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Current score is significantly higher/lower than the 2023 score (  /  ) or benchmark score (   /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q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).                                                        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5D5D5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Denominator less than 100. NCQA will assign an NA to this measure.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D5D5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9" name="Picture 18" descr="An icon of an arrow pointing up depicting higher score.">
            <a:extLst>
              <a:ext uri="{FF2B5EF4-FFF2-40B4-BE49-F238E27FC236}">
                <a16:creationId xmlns:a16="http://schemas.microsoft.com/office/drawing/2014/main" id="{D88343D8-39C6-4057-A7E4-D85F771FE9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239" y="6426200"/>
            <a:ext cx="69559" cy="88107"/>
          </a:xfrm>
          <a:prstGeom prst="rect">
            <a:avLst/>
          </a:prstGeom>
        </p:spPr>
      </p:pic>
      <p:pic>
        <p:nvPicPr>
          <p:cNvPr id="20" name="Picture 19" descr="An icon of an arrow pointing down depicting lower score.">
            <a:extLst>
              <a:ext uri="{FF2B5EF4-FFF2-40B4-BE49-F238E27FC236}">
                <a16:creationId xmlns:a16="http://schemas.microsoft.com/office/drawing/2014/main" id="{7E838D33-8D43-4151-A56E-11570F7F74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938" y="6425450"/>
            <a:ext cx="69559" cy="107013"/>
          </a:xfrm>
          <a:prstGeom prst="rect">
            <a:avLst/>
          </a:prstGeom>
        </p:spPr>
      </p:pic>
      <p:pic>
        <p:nvPicPr>
          <p:cNvPr id="6" name="Picture 5" descr="An icon of an arrow pointing up depicting higher benchmark score.">
            <a:extLst>
              <a:ext uri="{FF2B5EF4-FFF2-40B4-BE49-F238E27FC236}">
                <a16:creationId xmlns:a16="http://schemas.microsoft.com/office/drawing/2014/main" id="{08C0BBAE-A835-4CCE-B752-386B52F26A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38" y="6418872"/>
            <a:ext cx="100764" cy="108136"/>
          </a:xfrm>
          <a:prstGeom prst="rect">
            <a:avLst/>
          </a:prstGeom>
        </p:spPr>
      </p:pic>
      <p:pic>
        <p:nvPicPr>
          <p:cNvPr id="4" name="Picture 3" descr="An icon of an arrow pointing up depicting lower benchmark score.">
            <a:extLst>
              <a:ext uri="{FF2B5EF4-FFF2-40B4-BE49-F238E27FC236}">
                <a16:creationId xmlns:a16="http://schemas.microsoft.com/office/drawing/2014/main" id="{096E23D3-F3B4-440C-8E8D-D7A4F78AFA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142" y="6418871"/>
            <a:ext cx="119890" cy="108136"/>
          </a:xfrm>
          <a:prstGeom prst="rect">
            <a:avLst/>
          </a:prstGeom>
        </p:spPr>
      </p:pic>
      <p:pic>
        <p:nvPicPr>
          <p:cNvPr id="18" name="Picture 17" descr="An icon of caret.">
            <a:extLst>
              <a:ext uri="{FF2B5EF4-FFF2-40B4-BE49-F238E27FC236}">
                <a16:creationId xmlns:a16="http://schemas.microsoft.com/office/drawing/2014/main" id="{06C16712-B7CB-4964-9691-57339F0E2B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86" y="6408797"/>
            <a:ext cx="85802" cy="1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45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D4E6C06D-DD2A-40F2-A7E1-FF11CA761C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1547" y="1974195"/>
            <a:ext cx="8260678" cy="15185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7FC4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rgbClr val="DCDDDE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MY 2023 CAHPS</a:t>
            </a:r>
            <a:r>
              <a:rPr kumimoji="0" lang="en-US" sz="3200" b="1" i="0" u="none" strike="noStrike" kern="1200" cap="small" spc="0" normalizeH="0" baseline="30000" noProof="0" dirty="0">
                <a:ln>
                  <a:noFill/>
                </a:ln>
                <a:solidFill>
                  <a:srgbClr val="DCDDDE">
                    <a:lumMod val="10000"/>
                  </a:srgbClr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®</a:t>
            </a: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rgbClr val="DCDDDE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rgbClr val="DCDDDE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Medicaid Child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rgbClr val="DCDDDE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5.1H Survey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8E40E59-F007-47C0-AA91-24B51ACCF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547" y="3858268"/>
            <a:ext cx="8813253" cy="523220"/>
          </a:xfrm>
        </p:spPr>
        <p:txBody>
          <a:bodyPr/>
          <a:lstStyle/>
          <a:p>
            <a:pPr defTabSz="914377">
              <a:spcBef>
                <a:spcPts val="1200"/>
              </a:spcBef>
              <a:buClr>
                <a:srgbClr val="23AE49"/>
              </a:buClr>
              <a:defRPr/>
            </a:pPr>
            <a:r>
              <a:rPr lang="en-US" sz="2800" b="1" cap="small" dirty="0">
                <a:latin typeface="Arial" panose="020B0604020202020204" pitchFamily="34" charset="0"/>
                <a:cs typeface="Arial" panose="020B0604020202020204" pitchFamily="34" charset="0"/>
              </a:rPr>
              <a:t>Magnolia Health (Centene MS)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361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.Text">
            <a:extLst>
              <a:ext uri="{FF2B5EF4-FFF2-40B4-BE49-F238E27FC236}">
                <a16:creationId xmlns:a16="http://schemas.microsoft.com/office/drawing/2014/main" id="{D31F04E8-0558-4AE9-B161-03B27C29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cap="small" dirty="0"/>
              <a:t>2024 Dashboard</a:t>
            </a:r>
            <a:br>
              <a:rPr lang="en-US" cap="small" dirty="0"/>
            </a:br>
            <a:r>
              <a:rPr lang="en-US" sz="1400" i="1" cap="small" dirty="0"/>
              <a:t>Medicaid Child</a:t>
            </a:r>
          </a:p>
        </p:txBody>
      </p:sp>
      <p:pic>
        <p:nvPicPr>
          <p:cNvPr id="32" name="Picture 31" descr="A set of two oval speech bubbles.">
            <a:extLst>
              <a:ext uri="{FF2B5EF4-FFF2-40B4-BE49-F238E27FC236}">
                <a16:creationId xmlns:a16="http://schemas.microsoft.com/office/drawing/2014/main" id="{C5C15A34-5502-4747-99E4-BA62CA3D58BC}"/>
              </a:ext>
            </a:extLst>
          </p:cNvPr>
          <p:cNvPicPr>
            <a:picLocks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57" y="985859"/>
            <a:ext cx="679839" cy="553999"/>
          </a:xfrm>
          <a:prstGeom prst="rect">
            <a:avLst/>
          </a:prstGeom>
        </p:spPr>
      </p:pic>
      <p:sp>
        <p:nvSpPr>
          <p:cNvPr id="31" name="COMPLETES.TEXTBOX">
            <a:extLst>
              <a:ext uri="{FF2B5EF4-FFF2-40B4-BE49-F238E27FC236}">
                <a16:creationId xmlns:a16="http://schemas.microsoft.com/office/drawing/2014/main" id="{624583E2-0EF8-434D-8F70-4746C2E0529A}"/>
              </a:ext>
            </a:extLst>
          </p:cNvPr>
          <p:cNvSpPr txBox="1"/>
          <p:nvPr/>
        </p:nvSpPr>
        <p:spPr>
          <a:xfrm>
            <a:off x="208964" y="1595687"/>
            <a:ext cx="1309825" cy="128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1" i="0" u="none" strike="noStrike" kern="1200" cap="none" spc="0" normalizeH="0" baseline="0" noProof="0" dirty="0">
                <a:ln>
                  <a:noFill/>
                </a:ln>
                <a:solidFill>
                  <a:srgbClr val="499BC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249</a:t>
            </a:r>
          </a:p>
          <a:p>
            <a:pPr marL="0" marR="0" lvl="0" indent="0" algn="ctr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2D2D2A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Completed surveys</a:t>
            </a:r>
          </a:p>
        </p:txBody>
      </p:sp>
      <p:sp>
        <p:nvSpPr>
          <p:cNvPr id="25" name="RR.TEXTBOX">
            <a:extLst>
              <a:ext uri="{FF2B5EF4-FFF2-40B4-BE49-F238E27FC236}">
                <a16:creationId xmlns:a16="http://schemas.microsoft.com/office/drawing/2014/main" id="{351D8E52-A163-42D8-9B78-F41F6483719B}"/>
              </a:ext>
            </a:extLst>
          </p:cNvPr>
          <p:cNvSpPr txBox="1"/>
          <p:nvPr/>
        </p:nvSpPr>
        <p:spPr>
          <a:xfrm>
            <a:off x="283308" y="2402632"/>
            <a:ext cx="1161137" cy="107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7" b="1" i="0" u="none" strike="noStrike" kern="1200" cap="none" spc="0" normalizeH="0" baseline="0" noProof="0" dirty="0">
                <a:ln>
                  <a:noFill/>
                </a:ln>
                <a:solidFill>
                  <a:srgbClr val="499BC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10.1%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2D2D2A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Response Rate</a:t>
            </a:r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F556F953-5402-4835-9710-FAF67DE05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335" y="3201936"/>
            <a:ext cx="1600949" cy="2767064"/>
          </a:xfrm>
          <a:solidFill>
            <a:srgbClr val="F2F2F2"/>
          </a:solidFill>
        </p:spPr>
        <p:txBody>
          <a:bodyPr lIns="90000" rIns="90000" anchor="ctr" anchorCtr="0">
            <a:noAutofit/>
          </a:bodyPr>
          <a:lstStyle/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Stars: </a:t>
            </a: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PG </a:t>
            </a:r>
            <a:r>
              <a:rPr lang="en-US" sz="800" b="1" i="0" u="none" strike="noStrike" kern="1200" dirty="0">
                <a:solidFill>
                  <a:srgbClr val="D02D00"/>
                </a:solidFill>
                <a:effectLst/>
                <a:latin typeface="+mn-lt"/>
              </a:rPr>
              <a:t>Estimated</a:t>
            </a: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 NCQA Rating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  </a:t>
            </a:r>
            <a:r>
              <a:rPr lang="en-US" sz="800" b="0" i="1" u="none" strike="noStrike" kern="1200" dirty="0">
                <a:solidFill>
                  <a:srgbClr val="6B6F72"/>
                </a:solidFill>
                <a:effectLst/>
                <a:latin typeface="+mn-lt"/>
              </a:rPr>
              <a:t>NA = Denominator &lt; 100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Scores</a:t>
            </a: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: All scores displayed are Summary Rate Scores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173736" marR="0" indent="-173736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Rating: % 9 or 10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173736" marR="0" indent="-173736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800" b="0" i="0" u="none" strike="noStrike" kern="1200" dirty="0">
                <a:solidFill>
                  <a:srgbClr val="6B6F72"/>
                </a:solidFill>
                <a:effectLst/>
                <a:latin typeface="+mn-lt"/>
              </a:rPr>
              <a:t>Composites: % Usually or Always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Significance Testing: </a:t>
            </a:r>
            <a:r>
              <a:rPr lang="en-US" sz="800" b="0" i="0" u="none" strike="noStrike" kern="1200" dirty="0">
                <a:solidFill>
                  <a:srgbClr val="5D5D5D"/>
                </a:solidFill>
                <a:effectLst/>
                <a:latin typeface="+mn-lt"/>
              </a:rPr>
              <a:t>Current score is significantly higher/lower than 2023 (  </a:t>
            </a:r>
            <a:r>
              <a:rPr lang="en-US" sz="800" dirty="0"/>
              <a:t>/  </a:t>
            </a:r>
            <a:r>
              <a:rPr lang="en-US" sz="800" b="0" i="0" u="none" strike="noStrike" kern="1200" dirty="0">
                <a:solidFill>
                  <a:srgbClr val="5D5D5D"/>
                </a:solidFill>
                <a:effectLst/>
                <a:latin typeface="+mn-lt"/>
              </a:rPr>
              <a:t>) or 2022 (  </a:t>
            </a:r>
            <a:r>
              <a:rPr lang="en-US" sz="800" dirty="0"/>
              <a:t>/  </a:t>
            </a:r>
            <a:r>
              <a:rPr lang="en-US" sz="800" b="0" i="0" u="none" strike="noStrike" kern="1200" dirty="0">
                <a:solidFill>
                  <a:srgbClr val="5D5D5D"/>
                </a:solidFill>
                <a:effectLst/>
                <a:latin typeface="+mn-lt"/>
              </a:rPr>
              <a:t>).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Percentiles</a:t>
            </a:r>
            <a:r>
              <a:rPr lang="en-US" sz="800" b="0" i="0" u="none" strike="noStrike" kern="1200" dirty="0">
                <a:solidFill>
                  <a:srgbClr val="5D5D5D"/>
                </a:solidFill>
                <a:effectLst/>
                <a:latin typeface="+mn-lt"/>
              </a:rPr>
              <a:t>: Based on the 2024 PG Book of Business</a:t>
            </a:r>
            <a:endParaRPr lang="en-IN" sz="800" b="0" i="0" u="none" strike="noStrike" dirty="0"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800" b="1" i="0" u="none" strike="noStrike" kern="1200" dirty="0">
              <a:solidFill>
                <a:srgbClr val="203E57"/>
              </a:solidFill>
              <a:effectLst/>
              <a:latin typeface="+mn-lt"/>
            </a:endParaRP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u="none" strike="noStrike" kern="1200" dirty="0">
                <a:solidFill>
                  <a:srgbClr val="203E57"/>
                </a:solidFill>
                <a:effectLst/>
                <a:latin typeface="+mn-lt"/>
              </a:rPr>
              <a:t>Health Plan Key Driver Classification: </a:t>
            </a:r>
            <a:r>
              <a:rPr lang="en-US" sz="800" b="0" i="0" u="none" strike="noStrike" kern="1200" dirty="0">
                <a:solidFill>
                  <a:srgbClr val="5D5D5D"/>
                </a:solidFill>
                <a:effectLst/>
                <a:latin typeface="+mn-lt"/>
              </a:rPr>
              <a:t>Details can be found in the KDA section.</a:t>
            </a: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IN" sz="800" b="0" i="0" u="none" strike="noStrike" dirty="0">
              <a:effectLst/>
              <a:latin typeface="+mn-lt"/>
            </a:endParaRPr>
          </a:p>
          <a:p>
            <a:endParaRPr lang="en-IN" sz="800" dirty="0">
              <a:latin typeface="+mn-lt"/>
            </a:endParaRPr>
          </a:p>
        </p:txBody>
      </p:sp>
      <p:pic>
        <p:nvPicPr>
          <p:cNvPr id="28" name="Picture 27" descr="An icon of an arrow pointing up depicting higher score.">
            <a:extLst>
              <a:ext uri="{FF2B5EF4-FFF2-40B4-BE49-F238E27FC236}">
                <a16:creationId xmlns:a16="http://schemas.microsoft.com/office/drawing/2014/main" id="{4A64B76C-2C32-42B2-A55A-5E1F7AB78E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183" y="4750485"/>
            <a:ext cx="57084" cy="96794"/>
          </a:xfrm>
          <a:prstGeom prst="rect">
            <a:avLst/>
          </a:prstGeom>
        </p:spPr>
      </p:pic>
      <p:pic>
        <p:nvPicPr>
          <p:cNvPr id="30" name="Picture 29" descr="An icon of an arrow pointing down depicting lower score.">
            <a:extLst>
              <a:ext uri="{FF2B5EF4-FFF2-40B4-BE49-F238E27FC236}">
                <a16:creationId xmlns:a16="http://schemas.microsoft.com/office/drawing/2014/main" id="{3100B99D-60F2-41AA-8BA1-3EDE1A710F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617" y="4754880"/>
            <a:ext cx="57084" cy="88004"/>
          </a:xfrm>
          <a:prstGeom prst="rect">
            <a:avLst/>
          </a:prstGeom>
        </p:spPr>
      </p:pic>
      <p:pic>
        <p:nvPicPr>
          <p:cNvPr id="26" name="Picture 25" descr="An icon of page up depicting higher score in 2022.">
            <a:extLst>
              <a:ext uri="{FF2B5EF4-FFF2-40B4-BE49-F238E27FC236}">
                <a16:creationId xmlns:a16="http://schemas.microsoft.com/office/drawing/2014/main" id="{CA7C8528-4D30-49F3-AB05-B37E33F6EC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07" y="4878615"/>
            <a:ext cx="57084" cy="86867"/>
          </a:xfrm>
          <a:prstGeom prst="rect">
            <a:avLst/>
          </a:prstGeom>
        </p:spPr>
      </p:pic>
      <p:pic>
        <p:nvPicPr>
          <p:cNvPr id="27" name="Picture 26" descr="An icon of page down depicting lower score in 2022.">
            <a:extLst>
              <a:ext uri="{FF2B5EF4-FFF2-40B4-BE49-F238E27FC236}">
                <a16:creationId xmlns:a16="http://schemas.microsoft.com/office/drawing/2014/main" id="{8F8B6FDC-2013-4641-A063-481173C04B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95" y="4878614"/>
            <a:ext cx="57084" cy="89349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D2C804-E52F-4CCD-B3A8-AA47DF02B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53203"/>
              </p:ext>
            </p:extLst>
          </p:nvPr>
        </p:nvGraphicFramePr>
        <p:xfrm>
          <a:off x="1803633" y="913072"/>
          <a:ext cx="10287000" cy="5678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1575315067"/>
                    </a:ext>
                  </a:extLst>
                </a:gridCol>
                <a:gridCol w="9966960">
                  <a:extLst>
                    <a:ext uri="{9D8B030D-6E8A-4147-A177-3AD203B41FA5}">
                      <a16:colId xmlns:a16="http://schemas.microsoft.com/office/drawing/2014/main" val="334841739"/>
                    </a:ext>
                  </a:extLst>
                </a:gridCol>
              </a:tblGrid>
              <a:tr h="31089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Accreditation Measures</a:t>
                      </a:r>
                    </a:p>
                  </a:txBody>
                  <a:tcPr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49351"/>
                  </a:ext>
                </a:extLst>
              </a:tr>
              <a:tr h="256946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Other Measures</a:t>
                      </a:r>
                    </a:p>
                  </a:txBody>
                  <a:tcPr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93331"/>
                  </a:ext>
                </a:extLst>
              </a:tr>
            </a:tbl>
          </a:graphicData>
        </a:graphic>
      </p:graphicFrame>
      <p:graphicFrame>
        <p:nvGraphicFramePr>
          <p:cNvPr id="13" name="1_DASHTABLE">
            <a:extLst>
              <a:ext uri="{FF2B5EF4-FFF2-40B4-BE49-F238E27FC236}">
                <a16:creationId xmlns:a16="http://schemas.microsoft.com/office/drawing/2014/main" id="{7E24DB9D-FE55-4E86-97AC-8B7A09376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290457"/>
              </p:ext>
            </p:extLst>
          </p:nvPr>
        </p:nvGraphicFramePr>
        <p:xfrm>
          <a:off x="2268672" y="950976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000927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8545376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Plan   </a:t>
                      </a:r>
                      <a:r>
                        <a:rPr lang="en-US" sz="1900" b="0" i="0" u="none" strike="noStrike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</a:rPr>
                        <a:t>êêêê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Health Plan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75.2%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5" name="2_DASHTABLE">
            <a:extLst>
              <a:ext uri="{FF2B5EF4-FFF2-40B4-BE49-F238E27FC236}">
                <a16:creationId xmlns:a16="http://schemas.microsoft.com/office/drawing/2014/main" id="{418EFF3D-E81D-438C-A772-4092F4624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97247"/>
              </p:ext>
            </p:extLst>
          </p:nvPr>
        </p:nvGraphicFramePr>
        <p:xfrm>
          <a:off x="2268672" y="1740408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70348232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02831739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Care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Health Care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74.5%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23" name="10_DASHTABLE">
            <a:extLst>
              <a:ext uri="{FF2B5EF4-FFF2-40B4-BE49-F238E27FC236}">
                <a16:creationId xmlns:a16="http://schemas.microsoft.com/office/drawing/2014/main" id="{3FE5228C-2478-4C53-A3F1-9C315B7FE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96843"/>
              </p:ext>
            </p:extLst>
          </p:nvPr>
        </p:nvGraphicFramePr>
        <p:xfrm>
          <a:off x="2268672" y="252984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98321862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8123097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Personal Doctor</a:t>
                      </a: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êêêêê</a:t>
                      </a:r>
                      <a:endParaRPr lang="en-US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Personal Doctor</a:t>
                      </a:r>
                    </a:p>
                  </a:txBody>
                  <a:tcPr marL="6096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84.0%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rd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7" name="3_DASHTABLE">
            <a:extLst>
              <a:ext uri="{FF2B5EF4-FFF2-40B4-BE49-F238E27FC236}">
                <a16:creationId xmlns:a16="http://schemas.microsoft.com/office/drawing/2014/main" id="{C5CA6F40-13AF-4CBE-B49D-DA1B7B669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4257"/>
              </p:ext>
            </p:extLst>
          </p:nvPr>
        </p:nvGraphicFramePr>
        <p:xfrm>
          <a:off x="7219728" y="95097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1549397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959992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Needed Care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89.4%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Q9. Getting care, tests, or treatment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94.3%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nd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Q23. Getting specialist appointment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84.5%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1" name="Picture 20" descr="An icon of an arrow pointing up depicting higher score.">
            <a:extLst>
              <a:ext uri="{FF2B5EF4-FFF2-40B4-BE49-F238E27FC236}">
                <a16:creationId xmlns:a16="http://schemas.microsoft.com/office/drawing/2014/main" id="{B17FA2D0-BC06-4068-A7AA-001CFBEF40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189" y="1620043"/>
            <a:ext cx="69559" cy="88107"/>
          </a:xfrm>
          <a:prstGeom prst="rect">
            <a:avLst/>
          </a:prstGeom>
        </p:spPr>
      </p:pic>
      <p:graphicFrame>
        <p:nvGraphicFramePr>
          <p:cNvPr id="19" name="4_DASHTABLE">
            <a:extLst>
              <a:ext uri="{FF2B5EF4-FFF2-40B4-BE49-F238E27FC236}">
                <a16:creationId xmlns:a16="http://schemas.microsoft.com/office/drawing/2014/main" id="{C3A3572C-382E-475E-BBA3-A1EF919CE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134451"/>
              </p:ext>
            </p:extLst>
          </p:nvPr>
        </p:nvGraphicFramePr>
        <p:xfrm>
          <a:off x="7219728" y="213969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35423632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4788343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Care Quickly   </a:t>
                      </a:r>
                      <a:r>
                        <a:rPr lang="en-US" sz="1900" b="1" i="0" u="none" strike="noStrike" kern="1200" dirty="0">
                          <a:solidFill>
                            <a:srgbClr val="FFD966"/>
                          </a:solidFill>
                          <a:effectLst/>
                          <a:latin typeface="Wingdings 2" panose="020B0604020202020204" pitchFamily="34" charset="0"/>
                          <a:ea typeface="+mn-ea"/>
                          <a:cs typeface="+mn-cs"/>
                        </a:rPr>
                        <a:t>êêêê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91.1%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Q4. Getting urgent care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97.1%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Q6. Getting routine care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85.2%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11_DASHTABLE">
            <a:extLst>
              <a:ext uri="{FF2B5EF4-FFF2-40B4-BE49-F238E27FC236}">
                <a16:creationId xmlns:a16="http://schemas.microsoft.com/office/drawing/2014/main" id="{2ECCE2F1-742B-4F6F-A8A5-E4DFE6159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60481"/>
              </p:ext>
            </p:extLst>
          </p:nvPr>
        </p:nvGraphicFramePr>
        <p:xfrm>
          <a:off x="2268672" y="411480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31669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8184093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Specialist 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Rating of Specialist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78.6%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16" name="7_DASHTABLE">
            <a:extLst>
              <a:ext uri="{FF2B5EF4-FFF2-40B4-BE49-F238E27FC236}">
                <a16:creationId xmlns:a16="http://schemas.microsoft.com/office/drawing/2014/main" id="{5A71CF3B-9A58-4DF6-8EF1-73DA0B09E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991393"/>
              </p:ext>
            </p:extLst>
          </p:nvPr>
        </p:nvGraphicFramePr>
        <p:xfrm>
          <a:off x="2268672" y="475488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437868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0880570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Coordination of Care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Coordination of Care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85.5%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29" name="6_DASHTABLE">
            <a:extLst>
              <a:ext uri="{FF2B5EF4-FFF2-40B4-BE49-F238E27FC236}">
                <a16:creationId xmlns:a16="http://schemas.microsoft.com/office/drawing/2014/main" id="{415D3314-56C8-4960-8CE6-109C78D96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977731"/>
              </p:ext>
            </p:extLst>
          </p:nvPr>
        </p:nvGraphicFramePr>
        <p:xfrm>
          <a:off x="2268672" y="5385816"/>
          <a:ext cx="4754880" cy="112471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61549397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959992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Customer Service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93.7%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Q27. Provided information or help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89.3%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89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Q28. Treated with courtesy and respect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98.2%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rd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" name="Picture 19" descr="An icon of page up depicting higher score in 2022.">
            <a:extLst>
              <a:ext uri="{FF2B5EF4-FFF2-40B4-BE49-F238E27FC236}">
                <a16:creationId xmlns:a16="http://schemas.microsoft.com/office/drawing/2014/main" id="{5ABAE6B5-FB44-4CF6-9447-C1796BEB0C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27" y="6326986"/>
            <a:ext cx="58898" cy="106017"/>
          </a:xfrm>
          <a:prstGeom prst="rect">
            <a:avLst/>
          </a:prstGeom>
        </p:spPr>
      </p:pic>
      <p:graphicFrame>
        <p:nvGraphicFramePr>
          <p:cNvPr id="34" name="14_DASHTABLE">
            <a:extLst>
              <a:ext uri="{FF2B5EF4-FFF2-40B4-BE49-F238E27FC236}">
                <a16:creationId xmlns:a16="http://schemas.microsoft.com/office/drawing/2014/main" id="{87F75562-FE09-4639-90E5-A8DF66AF1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534770"/>
              </p:ext>
            </p:extLst>
          </p:nvPr>
        </p:nvGraphicFramePr>
        <p:xfrm>
          <a:off x="7219728" y="4114800"/>
          <a:ext cx="4754880" cy="57607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3118609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6936548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Ease of Filling Out Forms +</a:t>
                      </a:r>
                      <a:endParaRPr lang="en-US" sz="20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Ease of Filling Out Forms +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97.0%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</a:tbl>
          </a:graphicData>
        </a:graphic>
      </p:graphicFrame>
      <p:graphicFrame>
        <p:nvGraphicFramePr>
          <p:cNvPr id="24" name="12_DASHTABLE">
            <a:extLst>
              <a:ext uri="{FF2B5EF4-FFF2-40B4-BE49-F238E27FC236}">
                <a16:creationId xmlns:a16="http://schemas.microsoft.com/office/drawing/2014/main" id="{65F17027-1D98-4CF8-9B64-D770141F0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77968"/>
              </p:ext>
            </p:extLst>
          </p:nvPr>
        </p:nvGraphicFramePr>
        <p:xfrm>
          <a:off x="7219728" y="4754880"/>
          <a:ext cx="4754880" cy="1673352"/>
        </p:xfrm>
        <a:graphic>
          <a:graphicData uri="http://schemas.openxmlformats.org/drawingml/2006/table">
            <a:tbl>
              <a:tblPr first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81830795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145143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1752">
                <a:tc gridSpan="5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How Well Doctors Communicate +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5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>
                        <a:defRPr/>
                      </a:pP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</a:rPr>
                        <a:t>Composite</a:t>
                      </a:r>
                    </a:p>
                  </a:txBody>
                  <a:tcPr marL="6096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95.5%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  <a:r>
                        <a:rPr kumimoji="0" lang="en-US" sz="9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18544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Q12. Dr. explained things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96.0%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2713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Q13. Dr. listened carefully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97.3%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77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Q14. Dr. showed respect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98.0%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6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Q17. Dr. spent enough time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90.6%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Wingdings 3" panose="05040102010807070707" pitchFamily="18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</a:t>
                      </a:r>
                      <a:r>
                        <a:rPr kumimoji="0" lang="en-US" sz="9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3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.Text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Measure Summary</a:t>
            </a:r>
            <a:br>
              <a:rPr lang="en-US" dirty="0"/>
            </a:br>
            <a:r>
              <a:rPr lang="en-US" sz="1400" i="1" dirty="0"/>
              <a:t>Medicaid Child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60EA9A-20FA-4BC9-827A-0358178DD1E4}"/>
              </a:ext>
            </a:extLst>
          </p:cNvPr>
          <p:cNvSpPr txBox="1"/>
          <p:nvPr/>
        </p:nvSpPr>
        <p:spPr>
          <a:xfrm>
            <a:off x="152399" y="955718"/>
            <a:ext cx="8879576" cy="57240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defTabSz="533387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133" b="1" cap="small" dirty="0">
                <a:solidFill>
                  <a:srgbClr val="203E57"/>
                </a:solidFill>
                <a:latin typeface="Roboto" panose="020B0604020202020204" charset="0"/>
                <a:ea typeface="Roboto" panose="020B0604020202020204" charset="0"/>
              </a:rPr>
              <a:t>Top Three </a:t>
            </a:r>
            <a:r>
              <a:rPr lang="en-US" sz="2133" dirty="0">
                <a:solidFill>
                  <a:srgbClr val="203E57"/>
                </a:solidFill>
                <a:latin typeface="Roboto" panose="020B0604020202020204" charset="0"/>
                <a:ea typeface="Roboto" panose="020B0604020202020204" charset="0"/>
              </a:rPr>
              <a:t>Performing Measures</a:t>
            </a:r>
            <a:endParaRPr lang="en-US" sz="2133" dirty="0">
              <a:solidFill>
                <a:srgbClr val="203E5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Aft>
                <a:spcPts val="800"/>
              </a:spcAft>
              <a:buClr>
                <a:prstClr val="black"/>
              </a:buClr>
              <a:defRPr/>
            </a:pPr>
            <a:r>
              <a:rPr lang="en-US" sz="1200" dirty="0">
                <a:solidFill>
                  <a:srgbClr val="555558"/>
                </a:solidFill>
              </a:rPr>
              <a:t>Your plan’s percentile rankings for these measures were the highest compared to the 2024 PG Book of Business.</a:t>
            </a:r>
            <a:endParaRPr lang="en-US" sz="1200" dirty="0"/>
          </a:p>
        </p:txBody>
      </p:sp>
      <p:graphicFrame>
        <p:nvGraphicFramePr>
          <p:cNvPr id="11" name="ES_TOP3.HEDIS.TABLE">
            <a:extLst>
              <a:ext uri="{FF2B5EF4-FFF2-40B4-BE49-F238E27FC236}">
                <a16:creationId xmlns:a16="http://schemas.microsoft.com/office/drawing/2014/main" id="{D908DA07-7673-4653-B689-9E77504EB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17713"/>
              </p:ext>
            </p:extLst>
          </p:nvPr>
        </p:nvGraphicFramePr>
        <p:xfrm>
          <a:off x="126688" y="1559639"/>
          <a:ext cx="11938625" cy="2004730"/>
        </p:xfrm>
        <a:graphic>
          <a:graphicData uri="http://schemas.openxmlformats.org/drawingml/2006/table">
            <a:tbl>
              <a:tblPr firstRow="1"/>
              <a:tblGrid>
                <a:gridCol w="235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421159093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1696984243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3687">
                  <a:extLst>
                    <a:ext uri="{9D8B030D-6E8A-4147-A177-3AD203B41FA5}">
                      <a16:colId xmlns:a16="http://schemas.microsoft.com/office/drawing/2014/main" val="144912799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3737276227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8010"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MEASURE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</a:t>
                      </a:r>
                    </a:p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Valid 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 SUMMARY RATE 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 QC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PG </a:t>
                      </a:r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BoB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58866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488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Customer Service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105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</a:rPr>
                        <a:t>55^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93.7%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87.6%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88.8%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Personal Doctor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9 or 10)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75.6%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77.2%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Getting Needed Care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89.4%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82.7%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" name="Picture 18" descr="An icon of caret.">
            <a:extLst>
              <a:ext uri="{FF2B5EF4-FFF2-40B4-BE49-F238E27FC236}">
                <a16:creationId xmlns:a16="http://schemas.microsoft.com/office/drawing/2014/main" id="{06C3033A-2079-4B3D-AFB3-F13ED17EC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671" y="2368372"/>
            <a:ext cx="75717" cy="89078"/>
          </a:xfrm>
          <a:prstGeom prst="rect">
            <a:avLst/>
          </a:prstGeom>
        </p:spPr>
      </p:pic>
      <p:pic>
        <p:nvPicPr>
          <p:cNvPr id="20" name="Picture 19" descr="An icon of an arrow pointing up depicting higher benchmark score.">
            <a:extLst>
              <a:ext uri="{FF2B5EF4-FFF2-40B4-BE49-F238E27FC236}">
                <a16:creationId xmlns:a16="http://schemas.microsoft.com/office/drawing/2014/main" id="{25083682-FFF6-4F9A-AA4A-E86F579209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635" y="2801327"/>
            <a:ext cx="137009" cy="128590"/>
          </a:xfrm>
          <a:prstGeom prst="rect">
            <a:avLst/>
          </a:prstGeom>
        </p:spPr>
      </p:pic>
      <p:pic>
        <p:nvPicPr>
          <p:cNvPr id="21" name="Picture 20" descr="An icon of an arrow pointing up depicting higher benchmark score.">
            <a:extLst>
              <a:ext uri="{FF2B5EF4-FFF2-40B4-BE49-F238E27FC236}">
                <a16:creationId xmlns:a16="http://schemas.microsoft.com/office/drawing/2014/main" id="{BA9BFB24-C418-45CC-AB4A-A4B1179351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634" y="3279775"/>
            <a:ext cx="137009" cy="128590"/>
          </a:xfrm>
          <a:prstGeom prst="rect">
            <a:avLst/>
          </a:prstGeom>
        </p:spPr>
      </p:pic>
      <p:pic>
        <p:nvPicPr>
          <p:cNvPr id="22" name="Picture 21" descr="An icon of an arrow pointing up depicting higher benchmark score.">
            <a:extLst>
              <a:ext uri="{FF2B5EF4-FFF2-40B4-BE49-F238E27FC236}">
                <a16:creationId xmlns:a16="http://schemas.microsoft.com/office/drawing/2014/main" id="{886B10BC-3E8A-4E5D-B5E6-9C84378138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892" y="2817996"/>
            <a:ext cx="137009" cy="128590"/>
          </a:xfrm>
          <a:prstGeom prst="rect">
            <a:avLst/>
          </a:prstGeom>
        </p:spPr>
      </p:pic>
      <p:pic>
        <p:nvPicPr>
          <p:cNvPr id="23" name="Picture 22" descr="An icon of an arrow pointing up depicting higher benchmark score.">
            <a:extLst>
              <a:ext uri="{FF2B5EF4-FFF2-40B4-BE49-F238E27FC236}">
                <a16:creationId xmlns:a16="http://schemas.microsoft.com/office/drawing/2014/main" id="{484FE502-62F1-4B63-97D2-AD37910675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892" y="3279775"/>
            <a:ext cx="137009" cy="1285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A06CB2-1931-4DF1-8B67-CAC60F8E4D51}"/>
              </a:ext>
            </a:extLst>
          </p:cNvPr>
          <p:cNvSpPr txBox="1"/>
          <p:nvPr/>
        </p:nvSpPr>
        <p:spPr>
          <a:xfrm>
            <a:off x="152399" y="3747035"/>
            <a:ext cx="8879576" cy="57240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defTabSz="533387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133" b="1" cap="small" dirty="0">
                <a:solidFill>
                  <a:srgbClr val="203E57"/>
                </a:solidFill>
                <a:latin typeface="Roboto" panose="020B0604020202020204" charset="0"/>
                <a:ea typeface="Roboto" panose="020B0604020202020204" charset="0"/>
              </a:rPr>
              <a:t>Bottom Three </a:t>
            </a:r>
            <a:r>
              <a:rPr lang="en-US" sz="2133" dirty="0">
                <a:solidFill>
                  <a:srgbClr val="203E57"/>
                </a:solidFill>
                <a:latin typeface="Roboto" panose="020B0604020202020204" charset="0"/>
                <a:ea typeface="Roboto" panose="020B0604020202020204" charset="0"/>
              </a:rPr>
              <a:t>Performing Measures</a:t>
            </a:r>
            <a:endParaRPr lang="en-US" sz="1333" b="1" dirty="0">
              <a:solidFill>
                <a:srgbClr val="203E57"/>
              </a:solidFill>
            </a:endParaRPr>
          </a:p>
          <a:p>
            <a:pPr>
              <a:spcAft>
                <a:spcPts val="800"/>
              </a:spcAft>
              <a:buClr>
                <a:prstClr val="black"/>
              </a:buClr>
              <a:defRPr/>
            </a:pPr>
            <a:r>
              <a:rPr lang="en-US" sz="1200" dirty="0">
                <a:solidFill>
                  <a:srgbClr val="555558"/>
                </a:solidFill>
              </a:rPr>
              <a:t>Your plan’s percentile rankings for these measures were the lowest compared to the 2024 PG Book of Business.</a:t>
            </a:r>
            <a:endParaRPr lang="en-US" sz="1200" dirty="0"/>
          </a:p>
        </p:txBody>
      </p:sp>
      <p:graphicFrame>
        <p:nvGraphicFramePr>
          <p:cNvPr id="12" name="ES_BOT3.HEDIS.TABLE">
            <a:extLst>
              <a:ext uri="{FF2B5EF4-FFF2-40B4-BE49-F238E27FC236}">
                <a16:creationId xmlns:a16="http://schemas.microsoft.com/office/drawing/2014/main" id="{291540D2-41A3-4B99-A71A-A5D3EDF0B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372446"/>
              </p:ext>
            </p:extLst>
          </p:nvPr>
        </p:nvGraphicFramePr>
        <p:xfrm>
          <a:off x="126688" y="4330591"/>
          <a:ext cx="11938625" cy="2021840"/>
        </p:xfrm>
        <a:graphic>
          <a:graphicData uri="http://schemas.openxmlformats.org/drawingml/2006/table">
            <a:tbl>
              <a:tblPr firstRow="1"/>
              <a:tblGrid>
                <a:gridCol w="235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421159093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1696984243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3687">
                  <a:extLst>
                    <a:ext uri="{9D8B030D-6E8A-4147-A177-3AD203B41FA5}">
                      <a16:colId xmlns:a16="http://schemas.microsoft.com/office/drawing/2014/main" val="44918407"/>
                    </a:ext>
                  </a:extLst>
                </a:gridCol>
                <a:gridCol w="941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5462">
                  <a:extLst>
                    <a:ext uri="{9D8B030D-6E8A-4147-A177-3AD203B41FA5}">
                      <a16:colId xmlns:a16="http://schemas.microsoft.com/office/drawing/2014/main" val="3737276227"/>
                    </a:ext>
                  </a:extLst>
                </a:gridCol>
                <a:gridCol w="588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773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5120"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MEASURE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</a:t>
                      </a:r>
                    </a:p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Valid 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 SUMMARY RATE 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 QC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 PG </a:t>
                      </a:r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BoB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9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058866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SCORE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GAP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PERCENTILE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7D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488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Rating of Health Plan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9 or 10)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75.2%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70.9%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78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72.0%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How Well Doctors Communicate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95.5%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93.6%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94.4%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Coordination of Care +</a:t>
                      </a:r>
                    </a:p>
                    <a:p>
                      <a:pPr algn="l" fontAlgn="ctr">
                        <a:defRPr/>
                      </a:pPr>
                      <a:r>
                        <a:rPr lang="en-US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(% Usually or Always)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6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</a:rPr>
                        <a:t>69^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85.5%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83.8%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</a:t>
                      </a:r>
                      <a:r>
                        <a:rPr kumimoji="0" lang="en-US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5D5D5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84.3%</a:t>
                      </a:r>
                    </a:p>
                  </a:txBody>
                  <a:tcPr marL="24384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E7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r>
                        <a:rPr lang="en-US" sz="11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igFootnote">
            <a:extLst>
              <a:ext uri="{FF2B5EF4-FFF2-40B4-BE49-F238E27FC236}">
                <a16:creationId xmlns:a16="http://schemas.microsoft.com/office/drawing/2014/main" id="{95CDDB83-C529-4CED-B0EE-FA3F4F9EE4FA}"/>
              </a:ext>
            </a:extLst>
          </p:cNvPr>
          <p:cNvSpPr txBox="1"/>
          <p:nvPr/>
        </p:nvSpPr>
        <p:spPr>
          <a:xfrm>
            <a:off x="1524" y="6365718"/>
            <a:ext cx="12188952" cy="226479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lIns="121920" tIns="36576" rIns="0" rtlCol="0" anchor="t">
            <a:noAutofit/>
          </a:bodyPr>
          <a:lstStyle/>
          <a:p>
            <a:pPr marL="287338">
              <a:spcAft>
                <a:spcPts val="267"/>
              </a:spcAft>
              <a:tabLst>
                <a:tab pos="1258888" algn="l"/>
              </a:tabLst>
              <a:defRPr/>
            </a:pPr>
            <a:r>
              <a:rPr lang="en-US" sz="900" b="1" dirty="0">
                <a:solidFill>
                  <a:srgbClr val="203E57"/>
                </a:solidFill>
              </a:rPr>
              <a:t>Significance Testing: </a:t>
            </a:r>
            <a:r>
              <a:rPr lang="en-US" sz="900" dirty="0"/>
              <a:t>Current score is significantly higher/lower than the 2023 score (  /  ) or benchmark score (.  /   ).                                                         </a:t>
            </a:r>
            <a:r>
              <a:rPr lang="en-US" sz="900" b="1" i="1" dirty="0"/>
              <a:t>Denominator less than 100. NCQA will assign an NA to this measure.   </a:t>
            </a:r>
            <a:endParaRPr lang="en-US" sz="900" dirty="0"/>
          </a:p>
        </p:txBody>
      </p:sp>
      <p:pic>
        <p:nvPicPr>
          <p:cNvPr id="16" name="Picture 15" descr="An icon of an arrow pointing up depicting higher score.">
            <a:extLst>
              <a:ext uri="{FF2B5EF4-FFF2-40B4-BE49-F238E27FC236}">
                <a16:creationId xmlns:a16="http://schemas.microsoft.com/office/drawing/2014/main" id="{35EC9B38-835D-4314-BA11-DED3DA8C8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160" y="6430261"/>
            <a:ext cx="69559" cy="88107"/>
          </a:xfrm>
          <a:prstGeom prst="rect">
            <a:avLst/>
          </a:prstGeom>
        </p:spPr>
      </p:pic>
      <p:pic>
        <p:nvPicPr>
          <p:cNvPr id="17" name="Picture 16" descr="An icon of an arrow pointing down depicting lower score.">
            <a:extLst>
              <a:ext uri="{FF2B5EF4-FFF2-40B4-BE49-F238E27FC236}">
                <a16:creationId xmlns:a16="http://schemas.microsoft.com/office/drawing/2014/main" id="{A37F0CC7-4A84-45DA-B835-6C4C16E76C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938" y="6425450"/>
            <a:ext cx="69559" cy="107013"/>
          </a:xfrm>
          <a:prstGeom prst="rect">
            <a:avLst/>
          </a:prstGeom>
        </p:spPr>
      </p:pic>
      <p:pic>
        <p:nvPicPr>
          <p:cNvPr id="14" name="Picture 13" descr="An icon of an arrow pointing up depicting higher benchmark score.">
            <a:extLst>
              <a:ext uri="{FF2B5EF4-FFF2-40B4-BE49-F238E27FC236}">
                <a16:creationId xmlns:a16="http://schemas.microsoft.com/office/drawing/2014/main" id="{E202A73C-A2D9-4755-B45A-55219879D8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381" y="6426015"/>
            <a:ext cx="88930" cy="95436"/>
          </a:xfrm>
          <a:prstGeom prst="rect">
            <a:avLst/>
          </a:prstGeom>
        </p:spPr>
      </p:pic>
      <p:pic>
        <p:nvPicPr>
          <p:cNvPr id="13" name="Picture 12" descr="An icon of an arrow pointing up depicting lower benchmark score.">
            <a:extLst>
              <a:ext uri="{FF2B5EF4-FFF2-40B4-BE49-F238E27FC236}">
                <a16:creationId xmlns:a16="http://schemas.microsoft.com/office/drawing/2014/main" id="{F43151B5-A73D-4526-BAB5-DEE2466366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09" y="6425450"/>
            <a:ext cx="94633" cy="101557"/>
          </a:xfrm>
          <a:prstGeom prst="rect">
            <a:avLst/>
          </a:prstGeom>
        </p:spPr>
      </p:pic>
      <p:pic>
        <p:nvPicPr>
          <p:cNvPr id="4" name="Picture 3" descr="An icon of caret.">
            <a:extLst>
              <a:ext uri="{FF2B5EF4-FFF2-40B4-BE49-F238E27FC236}">
                <a16:creationId xmlns:a16="http://schemas.microsoft.com/office/drawing/2014/main" id="{9BA38317-8AD6-4FE1-983D-2583FA89DA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223" y="6408797"/>
            <a:ext cx="88930" cy="1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8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PH Theme">
  <a:themeElements>
    <a:clrScheme name="Custom 1">
      <a:dk1>
        <a:srgbClr val="5D5D5D"/>
      </a:dk1>
      <a:lt1>
        <a:sysClr val="window" lastClr="FFFFFF"/>
      </a:lt1>
      <a:dk2>
        <a:srgbClr val="B2B2B2"/>
      </a:dk2>
      <a:lt2>
        <a:srgbClr val="DCDDDE"/>
      </a:lt2>
      <a:accent1>
        <a:srgbClr val="0096DB"/>
      </a:accent1>
      <a:accent2>
        <a:srgbClr val="0071A7"/>
      </a:accent2>
      <a:accent3>
        <a:srgbClr val="59BADE"/>
      </a:accent3>
      <a:accent4>
        <a:srgbClr val="474747"/>
      </a:accent4>
      <a:accent5>
        <a:srgbClr val="60BE39"/>
      </a:accent5>
      <a:accent6>
        <a:srgbClr val="FF6A2B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50000"/>
          </a:schemeClr>
        </a:solidFill>
        <a:ln w="12700"/>
      </a:spPr>
      <a:bodyPr spcFirstLastPara="0" vert="horz" wrap="square" lIns="53435" tIns="53435" rIns="53435" bIns="53435" numCol="1" spcCol="1270" anchor="ctr" anchorCtr="0">
        <a:noAutofit/>
      </a:bodyPr>
      <a:lstStyle>
        <a:defPPr algn="ctr" defTabSz="400050">
          <a:lnSpc>
            <a:spcPct val="90000"/>
          </a:lnSpc>
          <a:spcBef>
            <a:spcPct val="0"/>
          </a:spcBef>
          <a:spcAft>
            <a:spcPct val="35000"/>
          </a:spcAft>
          <a:defRPr sz="900" kern="1200" dirty="0" smtClean="0">
            <a:latin typeface="Calibri" panose="020F0502020204030204" pitchFamily="34" charset="0"/>
          </a:defRPr>
        </a:defPPr>
      </a:lstStyle>
      <a:style>
        <a:lnRef idx="3">
          <a:schemeClr val="lt1">
            <a:hueOff val="0"/>
            <a:satOff val="0"/>
            <a:lumOff val="0"/>
            <a:alphaOff val="0"/>
          </a:schemeClr>
        </a:lnRef>
        <a:fillRef idx="1">
          <a:schemeClr val="accent2">
            <a:hueOff val="1540075"/>
            <a:satOff val="246"/>
            <a:lumOff val="-1176"/>
            <a:alphaOff val="0"/>
          </a:schemeClr>
        </a:fillRef>
        <a:effectRef idx="1">
          <a:schemeClr val="accent2">
            <a:hueOff val="1540075"/>
            <a:satOff val="246"/>
            <a:lumOff val="-1176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PH Theme" id="{6299DEC9-98B8-42F6-AF08-A1C7E170DE56}" vid="{3E09747A-F2CE-48ED-B12E-90F04FD9DF6A}"/>
    </a:ext>
  </a:extLst>
</a:theme>
</file>

<file path=ppt/theme/theme3.xml><?xml version="1.0" encoding="utf-8"?>
<a:theme xmlns:a="http://schemas.openxmlformats.org/drawingml/2006/main" name="1_Office Theme">
  <a:themeElements>
    <a:clrScheme name="Custom 5">
      <a:dk1>
        <a:srgbClr val="5D5D5D"/>
      </a:dk1>
      <a:lt1>
        <a:sysClr val="window" lastClr="FFFFFF"/>
      </a:lt1>
      <a:dk2>
        <a:srgbClr val="B2B2B2"/>
      </a:dk2>
      <a:lt2>
        <a:srgbClr val="DCDDDE"/>
      </a:lt2>
      <a:accent1>
        <a:srgbClr val="0096DB"/>
      </a:accent1>
      <a:accent2>
        <a:srgbClr val="0071A7"/>
      </a:accent2>
      <a:accent3>
        <a:srgbClr val="59BADE"/>
      </a:accent3>
      <a:accent4>
        <a:srgbClr val="474747"/>
      </a:accent4>
      <a:accent5>
        <a:srgbClr val="60BE39"/>
      </a:accent5>
      <a:accent6>
        <a:srgbClr val="FF6A2B"/>
      </a:accent6>
      <a:hlink>
        <a:srgbClr val="474747"/>
      </a:hlink>
      <a:folHlink>
        <a:srgbClr val="47474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50000"/>
          </a:schemeClr>
        </a:solidFill>
        <a:ln w="12700"/>
      </a:spPr>
      <a:bodyPr spcFirstLastPara="0" vert="horz" wrap="square" lIns="53435" tIns="53435" rIns="53435" bIns="53435" numCol="1" spcCol="1270" anchor="ctr" anchorCtr="0">
        <a:noAutofit/>
      </a:bodyPr>
      <a:lstStyle>
        <a:defPPr algn="ctr" defTabSz="400050">
          <a:lnSpc>
            <a:spcPct val="90000"/>
          </a:lnSpc>
          <a:spcBef>
            <a:spcPct val="0"/>
          </a:spcBef>
          <a:spcAft>
            <a:spcPct val="35000"/>
          </a:spcAft>
          <a:defRPr sz="900" kern="1200" dirty="0" smtClean="0">
            <a:latin typeface="Calibri" panose="020F0502020204030204" pitchFamily="34" charset="0"/>
          </a:defRPr>
        </a:defPPr>
      </a:lstStyle>
      <a:style>
        <a:lnRef idx="3">
          <a:schemeClr val="lt1">
            <a:hueOff val="0"/>
            <a:satOff val="0"/>
            <a:lumOff val="0"/>
            <a:alphaOff val="0"/>
          </a:schemeClr>
        </a:lnRef>
        <a:fillRef idx="1">
          <a:schemeClr val="accent2">
            <a:hueOff val="1540075"/>
            <a:satOff val="246"/>
            <a:lumOff val="-1176"/>
            <a:alphaOff val="0"/>
          </a:schemeClr>
        </a:fillRef>
        <a:effectRef idx="1">
          <a:schemeClr val="accent2">
            <a:hueOff val="1540075"/>
            <a:satOff val="246"/>
            <a:lumOff val="-1176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SPH Theme">
  <a:themeElements>
    <a:clrScheme name="Custom 1">
      <a:dk1>
        <a:srgbClr val="5D5D5D"/>
      </a:dk1>
      <a:lt1>
        <a:sysClr val="window" lastClr="FFFFFF"/>
      </a:lt1>
      <a:dk2>
        <a:srgbClr val="B2B2B2"/>
      </a:dk2>
      <a:lt2>
        <a:srgbClr val="DCDDDE"/>
      </a:lt2>
      <a:accent1>
        <a:srgbClr val="0096DB"/>
      </a:accent1>
      <a:accent2>
        <a:srgbClr val="0071A7"/>
      </a:accent2>
      <a:accent3>
        <a:srgbClr val="59BADE"/>
      </a:accent3>
      <a:accent4>
        <a:srgbClr val="474747"/>
      </a:accent4>
      <a:accent5>
        <a:srgbClr val="60BE39"/>
      </a:accent5>
      <a:accent6>
        <a:srgbClr val="FF6A2B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50000"/>
          </a:schemeClr>
        </a:solidFill>
        <a:ln w="12700"/>
      </a:spPr>
      <a:bodyPr spcFirstLastPara="0" vert="horz" wrap="square" lIns="53435" tIns="53435" rIns="53435" bIns="53435" numCol="1" spcCol="1270" anchor="ctr" anchorCtr="0">
        <a:noAutofit/>
      </a:bodyPr>
      <a:lstStyle>
        <a:defPPr algn="ctr" defTabSz="400050">
          <a:lnSpc>
            <a:spcPct val="90000"/>
          </a:lnSpc>
          <a:spcBef>
            <a:spcPct val="0"/>
          </a:spcBef>
          <a:spcAft>
            <a:spcPct val="35000"/>
          </a:spcAft>
          <a:defRPr sz="900" kern="1200" dirty="0" smtClean="0">
            <a:latin typeface="Calibri" panose="020F0502020204030204" pitchFamily="34" charset="0"/>
          </a:defRPr>
        </a:defPPr>
      </a:lstStyle>
      <a:style>
        <a:lnRef idx="3">
          <a:schemeClr val="lt1">
            <a:hueOff val="0"/>
            <a:satOff val="0"/>
            <a:lumOff val="0"/>
            <a:alphaOff val="0"/>
          </a:schemeClr>
        </a:lnRef>
        <a:fillRef idx="1">
          <a:schemeClr val="accent2">
            <a:hueOff val="1540075"/>
            <a:satOff val="246"/>
            <a:lumOff val="-1176"/>
            <a:alphaOff val="0"/>
          </a:schemeClr>
        </a:fillRef>
        <a:effectRef idx="1">
          <a:schemeClr val="accent2">
            <a:hueOff val="1540075"/>
            <a:satOff val="246"/>
            <a:lumOff val="-1176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PH Theme" id="{6299DEC9-98B8-42F6-AF08-A1C7E170DE56}" vid="{3E09747A-F2CE-48ED-B12E-90F04FD9DF6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1232</Words>
  <Application>Microsoft Office PowerPoint</Application>
  <PresentationFormat>Widescreen</PresentationFormat>
  <Paragraphs>459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Tw Cen MT</vt:lpstr>
      <vt:lpstr>Wingdings 2</vt:lpstr>
      <vt:lpstr>Wingdings 3</vt:lpstr>
      <vt:lpstr>Office Theme</vt:lpstr>
      <vt:lpstr>SPH Theme</vt:lpstr>
      <vt:lpstr>1_Office Theme</vt:lpstr>
      <vt:lpstr>1_SPH Theme</vt:lpstr>
      <vt:lpstr>MY 2023 CAHPS®   Medicaid Adult  5.1H Survey</vt:lpstr>
      <vt:lpstr>2024 Dashboard Medicaid Adult</vt:lpstr>
      <vt:lpstr>Measure Summary Medicaid Adult</vt:lpstr>
      <vt:lpstr>MY 2023 CAHPS®   Medicaid Child  5.1H Survey</vt:lpstr>
      <vt:lpstr>2024 Dashboard Medicaid Child</vt:lpstr>
      <vt:lpstr>Measure Summary Medicaid Child</vt:lpstr>
    </vt:vector>
  </TitlesOfParts>
  <Company>Centene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2023 CAHPS® Medicaid Adult 5.1H Survey</dc:title>
  <dc:creator>Jeff J. Martin</dc:creator>
  <cp:lastModifiedBy>Mary Anna McDonnieal</cp:lastModifiedBy>
  <cp:revision>37</cp:revision>
  <dcterms:created xsi:type="dcterms:W3CDTF">2024-08-20T16:35:53Z</dcterms:created>
  <dcterms:modified xsi:type="dcterms:W3CDTF">2024-10-22T20:54:44Z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b638e0-f50f-48bd-992f-bcb55031a99f_Enabled">
    <vt:lpwstr>true</vt:lpwstr>
  </property>
  <property fmtid="{D5CDD505-2E9C-101B-9397-08002B2CF9AE}" pid="3" name="MSIP_Label_b0b638e0-f50f-48bd-992f-bcb55031a99f_SetDate">
    <vt:lpwstr>2024-08-20T16:40:11Z</vt:lpwstr>
  </property>
  <property fmtid="{D5CDD505-2E9C-101B-9397-08002B2CF9AE}" pid="4" name="MSIP_Label_b0b638e0-f50f-48bd-992f-bcb55031a99f_Method">
    <vt:lpwstr>Standard</vt:lpwstr>
  </property>
  <property fmtid="{D5CDD505-2E9C-101B-9397-08002B2CF9AE}" pid="5" name="MSIP_Label_b0b638e0-f50f-48bd-992f-bcb55031a99f_Name">
    <vt:lpwstr>Confidential Default</vt:lpwstr>
  </property>
  <property fmtid="{D5CDD505-2E9C-101B-9397-08002B2CF9AE}" pid="6" name="MSIP_Label_b0b638e0-f50f-48bd-992f-bcb55031a99f_SiteId">
    <vt:lpwstr>f45ccc07-e57e-4d15-bf6f-f6cbccd2d395</vt:lpwstr>
  </property>
  <property fmtid="{D5CDD505-2E9C-101B-9397-08002B2CF9AE}" pid="7" name="MSIP_Label_b0b638e0-f50f-48bd-992f-bcb55031a99f_ActionId">
    <vt:lpwstr>c8d09f8e-aee7-4c45-8d1a-0440e62fcf7f</vt:lpwstr>
  </property>
  <property fmtid="{D5CDD505-2E9C-101B-9397-08002B2CF9AE}" pid="8" name="MSIP_Label_b0b638e0-f50f-48bd-992f-bcb55031a99f_ContentBits">
    <vt:lpwstr>0</vt:lpwstr>
  </property>
</Properties>
</file>